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0282C3E0-8D12-47FB-B807-CAD37029BA70}" type="datetimeFigureOut">
              <a:rPr lang="en-US"/>
              <a:pPr>
                <a:defRPr/>
              </a:pPr>
              <a:t>12/1/2015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998B19A-E298-4BDB-8301-A4215AA0F9C0}" type="slidenum">
              <a:rPr lang="en-US" altLang="en-US"/>
              <a:pPr/>
              <a:t>‹#›</a:t>
            </a:fld>
            <a:endParaRPr lang="en-US" altLang="en-US"/>
          </a:p>
        </p:txBody>
      </p:sp>
    </p:spTree>
    <p:extLst>
      <p:ext uri="{BB962C8B-B14F-4D97-AF65-F5344CB8AC3E}">
        <p14:creationId xmlns:p14="http://schemas.microsoft.com/office/powerpoint/2010/main" val="41142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AF0624F-E59A-4BBC-8852-D3D796023A19}" type="datetimeFigureOut">
              <a:rPr lang="en-US"/>
              <a:pPr>
                <a:defRPr/>
              </a:pPr>
              <a:t>12/1/2015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653D81AF-25D1-4FCB-A9EF-8DB6FD4E7C69}" type="slidenum">
              <a:rPr lang="en-US" altLang="en-US"/>
              <a:pPr/>
              <a:t>‹#›</a:t>
            </a:fld>
            <a:endParaRPr lang="en-US" altLang="en-US"/>
          </a:p>
        </p:txBody>
      </p:sp>
    </p:spTree>
    <p:extLst>
      <p:ext uri="{BB962C8B-B14F-4D97-AF65-F5344CB8AC3E}">
        <p14:creationId xmlns:p14="http://schemas.microsoft.com/office/powerpoint/2010/main" val="352425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AF2BAE93-86A0-424B-9906-13FDEA850CA5}" type="datetimeFigureOut">
              <a:rPr lang="en-US"/>
              <a:pPr>
                <a:defRPr/>
              </a:pPr>
              <a:t>12/1/2015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A5107328-8DE9-40C1-B08B-F7D4A18CDB35}" type="slidenum">
              <a:rPr lang="en-US" altLang="en-US"/>
              <a:pPr/>
              <a:t>‹#›</a:t>
            </a:fld>
            <a:endParaRPr lang="en-US" altLang="en-US"/>
          </a:p>
        </p:txBody>
      </p:sp>
    </p:spTree>
    <p:extLst>
      <p:ext uri="{BB962C8B-B14F-4D97-AF65-F5344CB8AC3E}">
        <p14:creationId xmlns:p14="http://schemas.microsoft.com/office/powerpoint/2010/main" val="188262656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61C7761-0C28-4AC1-A672-7CF5AF921B9B}" type="datetimeFigureOut">
              <a:rPr lang="en-US"/>
              <a:pPr>
                <a:defRPr/>
              </a:pPr>
              <a:t>12/1/2015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48B8112-05B0-462A-9427-877EB7D01B91}" type="slidenum">
              <a:rPr lang="en-US" altLang="en-US"/>
              <a:pPr/>
              <a:t>‹#›</a:t>
            </a:fld>
            <a:endParaRPr lang="en-US" altLang="en-US"/>
          </a:p>
        </p:txBody>
      </p:sp>
    </p:spTree>
    <p:extLst>
      <p:ext uri="{BB962C8B-B14F-4D97-AF65-F5344CB8AC3E}">
        <p14:creationId xmlns:p14="http://schemas.microsoft.com/office/powerpoint/2010/main" val="195535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BBA2A8E-C8FD-4FEA-B435-0D0314E45195}" type="datetimeFigureOut">
              <a:rPr lang="en-US"/>
              <a:pPr>
                <a:defRPr/>
              </a:pPr>
              <a:t>12/1/2015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DFDCD3A3-F944-4F7D-AB1B-D68978F19A72}" type="slidenum">
              <a:rPr lang="en-US" altLang="en-US"/>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34184533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2542D17D-82EC-4634-ABD0-8A8A71F0A677}" type="datetimeFigureOut">
              <a:rPr lang="en-US"/>
              <a:pPr>
                <a:defRPr/>
              </a:pPr>
              <a:t>12/1/2015</a:t>
            </a:fld>
            <a:endParaRPr lang="en-US"/>
          </a:p>
        </p:txBody>
      </p:sp>
      <p:sp>
        <p:nvSpPr>
          <p:cNvPr id="6" name="Slide Number Placeholder 9"/>
          <p:cNvSpPr>
            <a:spLocks noGrp="1"/>
          </p:cNvSpPr>
          <p:nvPr>
            <p:ph type="sldNum" sz="quarter" idx="11"/>
          </p:nvPr>
        </p:nvSpPr>
        <p:spPr/>
        <p:txBody>
          <a:bodyPr/>
          <a:lstStyle>
            <a:lvl1pPr>
              <a:defRPr/>
            </a:lvl1pPr>
          </a:lstStyle>
          <a:p>
            <a:fld id="{DDF64601-BE2B-42E2-94EF-3BF6ECABD3A7}" type="slidenum">
              <a:rPr lang="en-US" altLang="en-US"/>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7485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7F0D82C2-7204-41F7-A6C6-E460E1AE74C5}" type="datetimeFigureOut">
              <a:rPr lang="en-US"/>
              <a:pPr>
                <a:defRPr/>
              </a:pPr>
              <a:t>12/1/2015</a:t>
            </a:fld>
            <a:endParaRPr lang="en-US"/>
          </a:p>
        </p:txBody>
      </p:sp>
      <p:sp>
        <p:nvSpPr>
          <p:cNvPr id="8" name="Slide Number Placeholder 11"/>
          <p:cNvSpPr>
            <a:spLocks noGrp="1"/>
          </p:cNvSpPr>
          <p:nvPr>
            <p:ph type="sldNum" sz="quarter" idx="11"/>
          </p:nvPr>
        </p:nvSpPr>
        <p:spPr/>
        <p:txBody>
          <a:bodyPr/>
          <a:lstStyle>
            <a:lvl1pPr>
              <a:defRPr/>
            </a:lvl1pPr>
          </a:lstStyle>
          <a:p>
            <a:fld id="{ED7B7636-86E4-498E-8A2C-F6199A33185C}"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2092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82B190-1D5D-4D56-9FDF-B0AA24C839B9}" type="datetimeFigureOut">
              <a:rPr lang="en-US"/>
              <a:pPr>
                <a:defRPr/>
              </a:pPr>
              <a:t>12/1/2015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268BADA2-A207-4665-AD87-E28674CD4495}" type="slidenum">
              <a:rPr lang="en-US" altLang="en-US"/>
              <a:pPr/>
              <a:t>‹#›</a:t>
            </a:fld>
            <a:endParaRPr lang="en-US" altLang="en-US"/>
          </a:p>
        </p:txBody>
      </p:sp>
    </p:spTree>
    <p:extLst>
      <p:ext uri="{BB962C8B-B14F-4D97-AF65-F5344CB8AC3E}">
        <p14:creationId xmlns:p14="http://schemas.microsoft.com/office/powerpoint/2010/main" val="358237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AE55634-16B7-439F-B4AA-1A87298978B9}" type="datetimeFigureOut">
              <a:rPr lang="en-US"/>
              <a:pPr>
                <a:defRPr/>
              </a:pPr>
              <a:t>12/1/2015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C8BB85A-C0A4-4E21-86D5-00C528B78972}" type="slidenum">
              <a:rPr lang="en-US" altLang="en-US"/>
              <a:pPr/>
              <a:t>‹#›</a:t>
            </a:fld>
            <a:endParaRPr lang="en-US" altLang="en-US"/>
          </a:p>
        </p:txBody>
      </p:sp>
    </p:spTree>
    <p:extLst>
      <p:ext uri="{BB962C8B-B14F-4D97-AF65-F5344CB8AC3E}">
        <p14:creationId xmlns:p14="http://schemas.microsoft.com/office/powerpoint/2010/main" val="288554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2869E8A-1D77-48EA-A561-E31E3B4BAEDD}" type="datetimeFigureOut">
              <a:rPr lang="en-US"/>
              <a:pPr>
                <a:defRPr/>
              </a:pPr>
              <a:t>12/1/2015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DBD8D98-3F39-4AC3-8E80-0CDFE83697B5}" type="slidenum">
              <a:rPr lang="en-US" altLang="en-US"/>
              <a:pPr/>
              <a:t>‹#›</a:t>
            </a:fld>
            <a:endParaRPr lang="en-US" altLang="en-US"/>
          </a:p>
        </p:txBody>
      </p:sp>
    </p:spTree>
    <p:extLst>
      <p:ext uri="{BB962C8B-B14F-4D97-AF65-F5344CB8AC3E}">
        <p14:creationId xmlns:p14="http://schemas.microsoft.com/office/powerpoint/2010/main" val="130408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5C9753D4-B756-41EB-A947-D934393AF34A}" type="datetimeFigureOut">
              <a:rPr lang="en-US"/>
              <a:pPr>
                <a:defRPr/>
              </a:pPr>
              <a:t>12/1/2015</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1711CB37-4D5E-4917-9680-B4E5E81D6733}" type="slidenum">
              <a:rPr lang="en-US" altLang="en-US"/>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8036986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831AA3FA-4FDC-4D87-8F1C-13D4A01842C9}" type="datetimeFigureOut">
              <a:rPr lang="en-US"/>
              <a:pPr>
                <a:defRPr/>
              </a:pPr>
              <a:t>12/1/2015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2791A4C0-7D37-4E45-A604-A06A934E7E4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2" r:id="rId6"/>
    <p:sldLayoutId id="2147483699" r:id="rId7"/>
    <p:sldLayoutId id="2147483693" r:id="rId8"/>
    <p:sldLayoutId id="2147483700" r:id="rId9"/>
    <p:sldLayoutId id="2147483694" r:id="rId10"/>
    <p:sldLayoutId id="2147483701"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anose="020B0602020104020603" pitchFamily="34" charset="0"/>
        </a:defRPr>
      </a:lvl2pPr>
      <a:lvl3pPr algn="l" rtl="0" fontAlgn="base">
        <a:spcBef>
          <a:spcPct val="0"/>
        </a:spcBef>
        <a:spcAft>
          <a:spcPct val="0"/>
        </a:spcAft>
        <a:defRPr sz="4400">
          <a:solidFill>
            <a:schemeClr val="tx2"/>
          </a:solidFill>
          <a:latin typeface="Tw Cen MT" panose="020B0602020104020603" pitchFamily="34" charset="0"/>
        </a:defRPr>
      </a:lvl3pPr>
      <a:lvl4pPr algn="l" rtl="0" fontAlgn="base">
        <a:spcBef>
          <a:spcPct val="0"/>
        </a:spcBef>
        <a:spcAft>
          <a:spcPct val="0"/>
        </a:spcAft>
        <a:defRPr sz="4400">
          <a:solidFill>
            <a:schemeClr val="tx2"/>
          </a:solidFill>
          <a:latin typeface="Tw Cen MT" panose="020B0602020104020603" pitchFamily="34" charset="0"/>
        </a:defRPr>
      </a:lvl4pPr>
      <a:lvl5pPr algn="l" rtl="0" fontAlgn="base">
        <a:spcBef>
          <a:spcPct val="0"/>
        </a:spcBef>
        <a:spcAft>
          <a:spcPct val="0"/>
        </a:spcAft>
        <a:defRPr sz="4400">
          <a:solidFill>
            <a:schemeClr val="tx2"/>
          </a:solidFill>
          <a:latin typeface="Tw Cen MT" panose="020B0602020104020603" pitchFamily="34" charset="0"/>
        </a:defRPr>
      </a:lvl5pPr>
      <a:lvl6pPr marL="457200" algn="l" rtl="0" fontAlgn="base">
        <a:spcBef>
          <a:spcPct val="0"/>
        </a:spcBef>
        <a:spcAft>
          <a:spcPct val="0"/>
        </a:spcAft>
        <a:defRPr sz="4400">
          <a:solidFill>
            <a:schemeClr val="tx2"/>
          </a:solidFill>
          <a:latin typeface="Tw Cen MT" panose="020B0602020104020603" pitchFamily="34" charset="0"/>
        </a:defRPr>
      </a:lvl6pPr>
      <a:lvl7pPr marL="914400" algn="l" rtl="0" fontAlgn="base">
        <a:spcBef>
          <a:spcPct val="0"/>
        </a:spcBef>
        <a:spcAft>
          <a:spcPct val="0"/>
        </a:spcAft>
        <a:defRPr sz="4400">
          <a:solidFill>
            <a:schemeClr val="tx2"/>
          </a:solidFill>
          <a:latin typeface="Tw Cen MT" panose="020B0602020104020603" pitchFamily="34" charset="0"/>
        </a:defRPr>
      </a:lvl7pPr>
      <a:lvl8pPr marL="1371600" algn="l" rtl="0" fontAlgn="base">
        <a:spcBef>
          <a:spcPct val="0"/>
        </a:spcBef>
        <a:spcAft>
          <a:spcPct val="0"/>
        </a:spcAft>
        <a:defRPr sz="4400">
          <a:solidFill>
            <a:schemeClr val="tx2"/>
          </a:solidFill>
          <a:latin typeface="Tw Cen MT" panose="020B0602020104020603" pitchFamily="34" charset="0"/>
        </a:defRPr>
      </a:lvl8pPr>
      <a:lvl9pPr marL="1828800" algn="l" rtl="0" fontAlgn="base">
        <a:spcBef>
          <a:spcPct val="0"/>
        </a:spcBef>
        <a:spcAft>
          <a:spcPct val="0"/>
        </a:spcAft>
        <a:defRPr sz="4400">
          <a:solidFill>
            <a:schemeClr val="tx2"/>
          </a:solidFill>
          <a:latin typeface="Tw Cen MT" panose="020B0602020104020603" pitchFamily="34" charset="0"/>
        </a:defRPr>
      </a:lvl9pPr>
    </p:titleStyle>
    <p:bodyStyle>
      <a:lvl1pPr marL="319088" indent="-319088" algn="l" rtl="0" fontAlgn="base">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US" dirty="0" smtClean="0"/>
              <a:t>Synthesizing Source Material</a:t>
            </a:r>
            <a:endParaRPr lang="en-US" dirty="0"/>
          </a:p>
        </p:txBody>
      </p:sp>
      <p:sp>
        <p:nvSpPr>
          <p:cNvPr id="3" name="Subtitle 2"/>
          <p:cNvSpPr>
            <a:spLocks noGrp="1"/>
          </p:cNvSpPr>
          <p:nvPr>
            <p:ph type="subTitle" idx="1"/>
          </p:nvPr>
        </p:nvSpPr>
        <p:spPr>
          <a:xfrm>
            <a:off x="2362200" y="6049963"/>
            <a:ext cx="6705600" cy="685800"/>
          </a:xfrm>
        </p:spPr>
        <p:txBody>
          <a:bodyPr>
            <a:normAutofit fontScale="77500" lnSpcReduction="20000"/>
          </a:bodyPr>
          <a:lstStyle/>
          <a:p>
            <a:pPr fontAlgn="auto">
              <a:spcAft>
                <a:spcPts val="0"/>
              </a:spcAft>
              <a:buFont typeface="Wingdings"/>
              <a:buNone/>
              <a:defRPr/>
            </a:pPr>
            <a:r>
              <a:rPr lang="en-US" dirty="0" smtClean="0"/>
              <a:t>Jacob Herrmann</a:t>
            </a:r>
          </a:p>
          <a:p>
            <a:pPr fontAlgn="auto">
              <a:spcAft>
                <a:spcPts val="0"/>
              </a:spcAft>
              <a:buFont typeface="Wingdings"/>
              <a:buNone/>
              <a:defRPr/>
            </a:pPr>
            <a:r>
              <a:rPr lang="en-US" dirty="0" smtClean="0"/>
              <a:t>English 102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altLang="en-US" smtClean="0"/>
              <a:t>What is Synthesis?</a:t>
            </a:r>
          </a:p>
        </p:txBody>
      </p:sp>
      <p:sp>
        <p:nvSpPr>
          <p:cNvPr id="10243" name="Content Placeholder 2"/>
          <p:cNvSpPr>
            <a:spLocks noGrp="1"/>
          </p:cNvSpPr>
          <p:nvPr>
            <p:ph sz="quarter" idx="1"/>
          </p:nvPr>
        </p:nvSpPr>
        <p:spPr>
          <a:xfrm>
            <a:off x="612775" y="1600200"/>
            <a:ext cx="8153400" cy="4495800"/>
          </a:xfrm>
        </p:spPr>
        <p:txBody>
          <a:bodyPr/>
          <a:lstStyle/>
          <a:p>
            <a:r>
              <a:rPr lang="en-US" altLang="en-US" smtClean="0"/>
              <a:t>“A synthesis is a discussion that forges connections between arguments of two or more authors” (152)</a:t>
            </a:r>
          </a:p>
          <a:p>
            <a:r>
              <a:rPr lang="en-US" altLang="en-US" smtClean="0"/>
              <a:t>An effective synthesis:</a:t>
            </a:r>
          </a:p>
          <a:p>
            <a:pPr lvl="1"/>
            <a:r>
              <a:rPr lang="en-US" altLang="en-US" smtClean="0"/>
              <a:t>Makes connections between 2 or more texts</a:t>
            </a:r>
          </a:p>
          <a:p>
            <a:pPr lvl="1"/>
            <a:r>
              <a:rPr lang="en-US" altLang="en-US" smtClean="0"/>
              <a:t>Interpret or decide what those connections mean</a:t>
            </a:r>
          </a:p>
          <a:p>
            <a:pPr lvl="1"/>
            <a:r>
              <a:rPr lang="en-US" altLang="en-US" smtClean="0"/>
              <a:t>Formulates the “gist” or overall idea of the works</a:t>
            </a:r>
          </a:p>
          <a:p>
            <a:pPr lvl="1"/>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altLang="en-US" smtClean="0"/>
              <a:t>Synthesis is not . . .</a:t>
            </a:r>
          </a:p>
        </p:txBody>
      </p:sp>
      <p:sp>
        <p:nvSpPr>
          <p:cNvPr id="11267" name="Content Placeholder 2"/>
          <p:cNvSpPr>
            <a:spLocks noGrp="1"/>
          </p:cNvSpPr>
          <p:nvPr>
            <p:ph sz="quarter" idx="1"/>
          </p:nvPr>
        </p:nvSpPr>
        <p:spPr>
          <a:xfrm>
            <a:off x="612775" y="1600200"/>
            <a:ext cx="8153400" cy="4495800"/>
          </a:xfrm>
        </p:spPr>
        <p:txBody>
          <a:bodyPr/>
          <a:lstStyle/>
          <a:p>
            <a:r>
              <a:rPr lang="en-US" altLang="en-US" smtClean="0"/>
              <a:t>Simply quoting two different sources in the same paragraph</a:t>
            </a:r>
          </a:p>
          <a:p>
            <a:r>
              <a:rPr lang="en-US" altLang="en-US" smtClean="0"/>
              <a:t>Using too much of a single source to drive your argument</a:t>
            </a:r>
          </a:p>
          <a:p>
            <a:r>
              <a:rPr lang="en-US" altLang="en-US" smtClean="0"/>
              <a:t>Establishing false connections between texts</a:t>
            </a:r>
          </a:p>
          <a:p>
            <a:r>
              <a:rPr lang="en-US" altLang="en-US" smtClean="0"/>
              <a:t>Summary</a:t>
            </a:r>
          </a:p>
          <a:p>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altLang="en-US" smtClean="0"/>
              <a:t>Summary versus Synthesis</a:t>
            </a:r>
          </a:p>
        </p:txBody>
      </p:sp>
      <p:sp>
        <p:nvSpPr>
          <p:cNvPr id="12291" name="Content Placeholder 2"/>
          <p:cNvSpPr>
            <a:spLocks noGrp="1"/>
          </p:cNvSpPr>
          <p:nvPr>
            <p:ph sz="quarter" idx="1"/>
          </p:nvPr>
        </p:nvSpPr>
        <p:spPr>
          <a:xfrm>
            <a:off x="612775" y="1600200"/>
            <a:ext cx="8153400" cy="4495800"/>
          </a:xfrm>
        </p:spPr>
        <p:txBody>
          <a:bodyPr/>
          <a:lstStyle/>
          <a:p>
            <a:r>
              <a:rPr lang="en-US" altLang="en-US" smtClean="0"/>
              <a:t>Summary – “condenses a body of information, presenting the key ideas and acknowledging their source” (144).  </a:t>
            </a:r>
            <a:r>
              <a:rPr lang="en-US" altLang="en-US" i="1" smtClean="0"/>
              <a:t>Summary</a:t>
            </a:r>
            <a:r>
              <a:rPr lang="en-US" altLang="en-US" smtClean="0"/>
              <a:t> constitutes a recap or review of the source material.</a:t>
            </a:r>
          </a:p>
          <a:p>
            <a:r>
              <a:rPr lang="en-US" altLang="en-US" smtClean="0"/>
              <a:t>Synthesis – integrating and drawing inferences from multiple 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altLang="en-US" smtClean="0"/>
              <a:t>Strategies for Synthesis</a:t>
            </a:r>
          </a:p>
        </p:txBody>
      </p:sp>
      <p:sp>
        <p:nvSpPr>
          <p:cNvPr id="13315" name="Content Placeholder 2"/>
          <p:cNvSpPr>
            <a:spLocks noGrp="1"/>
          </p:cNvSpPr>
          <p:nvPr>
            <p:ph sz="quarter" idx="1"/>
          </p:nvPr>
        </p:nvSpPr>
        <p:spPr>
          <a:xfrm>
            <a:off x="612775" y="1600200"/>
            <a:ext cx="8153400" cy="4495800"/>
          </a:xfrm>
        </p:spPr>
        <p:txBody>
          <a:bodyPr/>
          <a:lstStyle/>
          <a:p>
            <a:r>
              <a:rPr lang="en-US" altLang="en-US" smtClean="0"/>
              <a:t>Compare:  </a:t>
            </a:r>
          </a:p>
          <a:p>
            <a:pPr lvl="1"/>
            <a:r>
              <a:rPr lang="en-US" altLang="en-US" smtClean="0"/>
              <a:t>What do all or most of the sources say that is similar?</a:t>
            </a:r>
          </a:p>
          <a:p>
            <a:pPr lvl="1"/>
            <a:r>
              <a:rPr lang="en-US" altLang="en-US" smtClean="0"/>
              <a:t>What is the point of agreement?</a:t>
            </a:r>
          </a:p>
          <a:p>
            <a:r>
              <a:rPr lang="en-US" altLang="en-US" smtClean="0"/>
              <a:t>Contrast</a:t>
            </a:r>
          </a:p>
          <a:p>
            <a:pPr lvl="1"/>
            <a:r>
              <a:rPr lang="en-US" altLang="en-US" smtClean="0"/>
              <a:t>What does one source add to the conversation that is unique?</a:t>
            </a:r>
          </a:p>
          <a:p>
            <a:pPr lvl="1"/>
            <a:r>
              <a:rPr lang="en-US" altLang="en-US" smtClean="0"/>
              <a:t>Do any of the sources disagree?  What is the point of stasis/difference?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altLang="en-US" smtClean="0"/>
              <a:t>An example Synthesis</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dirty="0" smtClean="0"/>
              <a:t>A major problem with anti-intellectualism exists in America, one in which the mass culture values entertainment over “the play of the mind” (Hofstadter 261).  Our commercialization culture has created unquestioning complacency and an environment where mob culture suppresses individualism. This mentality even prevails on the internet, where any rational post that goes against the majority is shot down. As Ray Williams notes, “People accept without questioning, believe without weighing the choices, join the pack because in a culture where convenience rules, real individualism is too hard work.”  This unquestioning mentality goes against the goal of higher education as an alternative to revising and adapting the ideas of your upbringing.  </a:t>
            </a:r>
          </a:p>
          <a:p>
            <a:pPr marL="320040" indent="-320040" fontAlgn="auto">
              <a:spcAft>
                <a:spcPts val="0"/>
              </a:spcAft>
              <a:buFont typeface="Wingdings"/>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121</TotalTime>
  <Words>315</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Tw Cen MT</vt:lpstr>
      <vt:lpstr>Arial</vt:lpstr>
      <vt:lpstr>Wingdings</vt:lpstr>
      <vt:lpstr>Wingdings 2</vt:lpstr>
      <vt:lpstr>Calibri</vt:lpstr>
      <vt:lpstr>Median</vt:lpstr>
      <vt:lpstr>Synthesizing Source Material</vt:lpstr>
      <vt:lpstr>What is Synthesis?</vt:lpstr>
      <vt:lpstr>Synthesis is not . . .</vt:lpstr>
      <vt:lpstr>Summary versus Synthesis</vt:lpstr>
      <vt:lpstr>Strategies for Synthesis</vt:lpstr>
      <vt:lpstr>An example Synthesis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Synthesizing Source Material and Annotated Bibliographies</dc:title>
  <dc:creator>Jacob</dc:creator>
  <cp:lastModifiedBy>Shane Wood</cp:lastModifiedBy>
  <cp:revision>13</cp:revision>
  <dcterms:created xsi:type="dcterms:W3CDTF">2015-04-01T01:40:31Z</dcterms:created>
  <dcterms:modified xsi:type="dcterms:W3CDTF">2015-12-01T23:21:59Z</dcterms:modified>
</cp:coreProperties>
</file>