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10/16/2015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10/16/2015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DEATH, PAIN, SUFFERING, AND GRIEF </a:t>
            </a:r>
            <a:endParaRPr lang="en-US" dirty="0"/>
          </a:p>
        </p:txBody>
      </p:sp>
      <p:sp>
        <p:nvSpPr>
          <p:cNvPr id="4" name="Rectangle 3"/>
          <p:cNvSpPr/>
          <p:nvPr/>
        </p:nvSpPr>
        <p:spPr>
          <a:xfrm>
            <a:off x="8738557" y="5184301"/>
            <a:ext cx="2363637" cy="861774"/>
          </a:xfrm>
          <a:prstGeom prst="rect">
            <a:avLst/>
          </a:prstGeom>
        </p:spPr>
        <p:txBody>
          <a:bodyPr wrap="square">
            <a:spAutoFit/>
          </a:bodyPr>
          <a:lstStyle/>
          <a:p>
            <a:r>
              <a:rPr lang="en-US" sz="5000" dirty="0" smtClean="0">
                <a:solidFill>
                  <a:srgbClr val="7030A0"/>
                </a:solidFill>
                <a:latin typeface="+mj-lt"/>
              </a:rPr>
              <a:t>SUFFERING</a:t>
            </a:r>
            <a:endParaRPr lang="en-US" sz="5000" dirty="0">
              <a:solidFill>
                <a:srgbClr val="7030A0"/>
              </a:solidFill>
              <a:latin typeface="+mj-lt"/>
            </a:endParaRPr>
          </a:p>
        </p:txBody>
      </p:sp>
    </p:spTree>
    <p:extLst>
      <p:ext uri="{BB962C8B-B14F-4D97-AF65-F5344CB8AC3E}">
        <p14:creationId xmlns:p14="http://schemas.microsoft.com/office/powerpoint/2010/main" val="34322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DEFINING SUFERING / DESCRIBING SUFFERING</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sz="1800" u="sng" dirty="0">
                <a:solidFill>
                  <a:srgbClr val="7030A0"/>
                </a:solidFill>
                <a:latin typeface="Times New Roman" panose="02020603050405020304" pitchFamily="18" charset="0"/>
                <a:cs typeface="Times New Roman" panose="02020603050405020304" pitchFamily="18" charset="0"/>
              </a:rPr>
              <a:t>Definition(s) </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the state of undergoing pain</a:t>
            </a:r>
            <a:endParaRPr lang="en-US"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become or appear in worse quality</a:t>
            </a:r>
            <a:endParaRPr lang="en-US"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 experience or be subjected to something bad or unpleasant</a:t>
            </a:r>
          </a:p>
          <a:p>
            <a:pPr marL="0" indent="0" algn="ctr">
              <a:buNone/>
            </a:pPr>
            <a:r>
              <a:rPr lang="en-US" sz="1800" u="sng" dirty="0" smtClean="0">
                <a:solidFill>
                  <a:srgbClr val="7030A0"/>
                </a:solidFill>
                <a:latin typeface="Times New Roman" panose="02020603050405020304" pitchFamily="18" charset="0"/>
                <a:cs typeface="Times New Roman" panose="02020603050405020304" pitchFamily="18" charset="0"/>
              </a:rPr>
              <a:t>Description(s</a:t>
            </a:r>
            <a:r>
              <a:rPr lang="en-US" sz="1800" u="sng" dirty="0">
                <a:solidFill>
                  <a:srgbClr val="7030A0"/>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1800" dirty="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bearing pain; distress; misery</a:t>
            </a:r>
            <a:endParaRPr lang="en-US"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unhappiness; affliction; discomfort</a:t>
            </a:r>
            <a:endParaRPr lang="en-US" sz="1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rgbClr val="FF0000"/>
                </a:solidFill>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martyrdom; execution</a:t>
            </a:r>
            <a:endParaRPr lang="en-US" sz="1800" dirty="0">
              <a:latin typeface="Times New Roman" panose="02020603050405020304" pitchFamily="18" charset="0"/>
              <a:cs typeface="Times New Roman" panose="02020603050405020304" pitchFamily="18" charset="0"/>
            </a:endParaRPr>
          </a:p>
          <a:p>
            <a:pPr marL="0" indent="0" algn="ctr">
              <a:buNone/>
            </a:pPr>
            <a:r>
              <a:rPr lang="en-US" sz="1800" u="sng" smtClean="0">
                <a:solidFill>
                  <a:srgbClr val="7030A0"/>
                </a:solidFill>
                <a:latin typeface="Times New Roman" panose="02020603050405020304" pitchFamily="18" charset="0"/>
                <a:cs typeface="Times New Roman" panose="02020603050405020304" pitchFamily="18" charset="0"/>
              </a:rPr>
              <a:t>Origin(s)</a:t>
            </a:r>
            <a:endParaRPr lang="en-US" sz="1800" u="sng" dirty="0">
              <a:solidFill>
                <a:srgbClr val="7030A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rgbClr val="FF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Middle English: from Anglo-Norman French </a:t>
            </a:r>
            <a:r>
              <a:rPr lang="en-US" sz="1800" i="1" dirty="0" err="1">
                <a:latin typeface="Times New Roman" panose="02020603050405020304" pitchFamily="18" charset="0"/>
                <a:cs typeface="Times New Roman" panose="02020603050405020304" pitchFamily="18" charset="0"/>
              </a:rPr>
              <a:t>suffrir</a:t>
            </a:r>
            <a:r>
              <a:rPr lang="en-US" sz="1800" dirty="0">
                <a:latin typeface="Times New Roman" panose="02020603050405020304" pitchFamily="18" charset="0"/>
                <a:cs typeface="Times New Roman" panose="02020603050405020304" pitchFamily="18" charset="0"/>
              </a:rPr>
              <a:t>, from Latin </a:t>
            </a:r>
            <a:r>
              <a:rPr lang="en-US" sz="1800" i="1" dirty="0" err="1">
                <a:latin typeface="Times New Roman" panose="02020603050405020304" pitchFamily="18" charset="0"/>
                <a:cs typeface="Times New Roman" panose="02020603050405020304" pitchFamily="18" charset="0"/>
              </a:rPr>
              <a:t>sufferre</a:t>
            </a:r>
            <a:r>
              <a:rPr lang="en-US" sz="1800" dirty="0">
                <a:latin typeface="Times New Roman" panose="02020603050405020304" pitchFamily="18" charset="0"/>
                <a:cs typeface="Times New Roman" panose="02020603050405020304" pitchFamily="18" charset="0"/>
              </a:rPr>
              <a:t>, from </a:t>
            </a:r>
            <a:r>
              <a:rPr lang="en-US" sz="1800" i="1" dirty="0">
                <a:latin typeface="Times New Roman" panose="02020603050405020304" pitchFamily="18" charset="0"/>
                <a:cs typeface="Times New Roman" panose="02020603050405020304" pitchFamily="18" charset="0"/>
              </a:rPr>
              <a:t>sub-</a:t>
            </a:r>
            <a:r>
              <a:rPr lang="en-US" sz="1800" dirty="0">
                <a:latin typeface="Times New Roman" panose="02020603050405020304" pitchFamily="18" charset="0"/>
                <a:cs typeface="Times New Roman" panose="02020603050405020304" pitchFamily="18" charset="0"/>
              </a:rPr>
              <a:t> ‘from below’ + </a:t>
            </a:r>
            <a:r>
              <a:rPr lang="en-US" sz="1800" i="1" dirty="0" err="1">
                <a:latin typeface="Times New Roman" panose="02020603050405020304" pitchFamily="18" charset="0"/>
                <a:cs typeface="Times New Roman" panose="02020603050405020304" pitchFamily="18" charset="0"/>
              </a:rPr>
              <a:t>ferre</a:t>
            </a:r>
            <a:r>
              <a:rPr lang="en-US" sz="1800" dirty="0">
                <a:latin typeface="Times New Roman" panose="02020603050405020304" pitchFamily="18" charset="0"/>
                <a:cs typeface="Times New Roman" panose="02020603050405020304" pitchFamily="18" charset="0"/>
              </a:rPr>
              <a:t> ‘to bear.’</a:t>
            </a:r>
          </a:p>
        </p:txBody>
      </p:sp>
    </p:spTree>
    <p:extLst>
      <p:ext uri="{BB962C8B-B14F-4D97-AF65-F5344CB8AC3E}">
        <p14:creationId xmlns:p14="http://schemas.microsoft.com/office/powerpoint/2010/main" val="331056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Quotes on suffering</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No matter what precautions we take, no matter how well we have put together a good life, no matter how hard we have worked to be healthy, wealthy, comfortable with friends and family, and successful with our career — something will inevitably ruin </a:t>
            </a:r>
            <a:r>
              <a:rPr lang="en-US" sz="1800" dirty="0" smtClean="0">
                <a:latin typeface="Times New Roman" panose="02020603050405020304" pitchFamily="18" charset="0"/>
                <a:cs typeface="Times New Roman" panose="02020603050405020304" pitchFamily="18" charset="0"/>
              </a:rPr>
              <a:t>it.”</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Tim Keller</a:t>
            </a:r>
            <a:endParaRPr lang="en-US" sz="1800" dirty="0">
              <a:latin typeface="Times New Roman" panose="02020603050405020304" pitchFamily="18" charset="0"/>
              <a:cs typeface="Times New Roman" panose="02020603050405020304" pitchFamily="18" charset="0"/>
            </a:endParaRPr>
          </a:p>
          <a:p>
            <a:pPr>
              <a:lnSpc>
                <a:spcPct val="100000"/>
              </a:lnSpc>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Human progress is neither automatic nor inevitable... Every step toward the goal of justice requires sacrifice, suffering, and struggle; the tireless exertions and passionate concern of dedicated </a:t>
            </a:r>
            <a:r>
              <a:rPr lang="en-US" sz="1800" dirty="0" smtClean="0">
                <a:latin typeface="Times New Roman" panose="02020603050405020304" pitchFamily="18" charset="0"/>
                <a:cs typeface="Times New Roman" panose="02020603050405020304" pitchFamily="18" charset="0"/>
              </a:rPr>
              <a:t>individuals.” </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Martin Luther King Jr.</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“To live is to suffer, to survive is to find some meaning in the suffering.”</a:t>
            </a:r>
          </a:p>
          <a:p>
            <a:r>
              <a:rPr lang="en-US" sz="1800" dirty="0" smtClean="0">
                <a:latin typeface="Times New Roman" panose="02020603050405020304" pitchFamily="18" charset="0"/>
                <a:cs typeface="Times New Roman" panose="02020603050405020304" pitchFamily="18" charset="0"/>
              </a:rPr>
              <a:t>– Friedrich Nietzsche  </a:t>
            </a:r>
          </a:p>
          <a:p>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Character cannot be developed in ease and quiet. Only through experience of trial and suffering can the soul be strengthened, ambition inspired, and success </a:t>
            </a:r>
            <a:r>
              <a:rPr lang="en-US" sz="1800" dirty="0" smtClean="0">
                <a:latin typeface="Times New Roman" panose="02020603050405020304" pitchFamily="18" charset="0"/>
                <a:cs typeface="Times New Roman" panose="02020603050405020304" pitchFamily="18" charset="0"/>
              </a:rPr>
              <a:t>achieved.”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 Hellen Keller</a:t>
            </a:r>
            <a:endParaRPr lang="en-US" sz="1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1664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…MORE QUOTES ON SUFFERING</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1700" dirty="0" smtClean="0">
                <a:latin typeface="Times New Roman" panose="02020603050405020304" pitchFamily="18" charset="0"/>
                <a:cs typeface="Times New Roman" panose="02020603050405020304" pitchFamily="18" charset="0"/>
              </a:rPr>
              <a:t>“</a:t>
            </a:r>
            <a:r>
              <a:rPr lang="en-US" sz="1700" dirty="0">
                <a:latin typeface="Times New Roman" panose="02020603050405020304" pitchFamily="18" charset="0"/>
                <a:cs typeface="Times New Roman" panose="02020603050405020304" pitchFamily="18" charset="0"/>
              </a:rPr>
              <a:t>More than that, we rejoice in our sufferings, knowing that suffering produces endurance, and endurance produces character, and character produces hope, and hope does not put us to shame, because God's love has been poured into our </a:t>
            </a:r>
            <a:r>
              <a:rPr lang="en-US" sz="1700" dirty="0" smtClean="0">
                <a:latin typeface="Times New Roman" panose="02020603050405020304" pitchFamily="18" charset="0"/>
                <a:cs typeface="Times New Roman" panose="02020603050405020304" pitchFamily="18" charset="0"/>
              </a:rPr>
              <a:t>hearts.”</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Paul (letter to the Romans)</a:t>
            </a:r>
            <a:endParaRPr lang="en-US" sz="1700" dirty="0">
              <a:latin typeface="Times New Roman" panose="02020603050405020304" pitchFamily="18" charset="0"/>
              <a:cs typeface="Times New Roman" panose="02020603050405020304" pitchFamily="18" charset="0"/>
            </a:endParaRPr>
          </a:p>
          <a:p>
            <a:pPr>
              <a:lnSpc>
                <a:spcPct val="100000"/>
              </a:lnSpc>
            </a:pPr>
            <a:r>
              <a:rPr lang="en-US" sz="1700" dirty="0" smtClean="0">
                <a:latin typeface="Times New Roman" panose="02020603050405020304" pitchFamily="18" charset="0"/>
                <a:cs typeface="Times New Roman" panose="02020603050405020304" pitchFamily="18" charset="0"/>
              </a:rPr>
              <a:t>“Suffering becomes beautiful when anyone bears great calamities with cheerfulness.”</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Aristotle</a:t>
            </a:r>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“Anywhere I see suffering, that is where I want to be, doing what I can.”</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Princess Diana</a:t>
            </a:r>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“Without health life is not life; it is only a state of languor and suffering – an image of death.” </a:t>
            </a:r>
            <a:endParaRPr lang="en-US" sz="1700" dirty="0">
              <a:latin typeface="Times New Roman" panose="02020603050405020304" pitchFamily="18" charset="0"/>
              <a:cs typeface="Times New Roman" panose="02020603050405020304" pitchFamily="18" charset="0"/>
            </a:endParaRPr>
          </a:p>
          <a:p>
            <a:r>
              <a:rPr lang="en-US" sz="1700">
                <a:latin typeface="Times New Roman" panose="02020603050405020304" pitchFamily="18" charset="0"/>
                <a:cs typeface="Times New Roman" panose="02020603050405020304" pitchFamily="18" charset="0"/>
              </a:rPr>
              <a:t>– </a:t>
            </a:r>
            <a:r>
              <a:rPr lang="en-US" sz="1700" smtClean="0">
                <a:latin typeface="Times New Roman" panose="02020603050405020304" pitchFamily="18" charset="0"/>
                <a:cs typeface="Times New Roman" panose="02020603050405020304" pitchFamily="18" charset="0"/>
              </a:rPr>
              <a:t>Buddha</a:t>
            </a:r>
            <a:endParaRPr lang="en-US" sz="17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173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questions</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1700" dirty="0" smtClean="0">
                <a:latin typeface="Times New Roman" panose="02020603050405020304" pitchFamily="18" charset="0"/>
                <a:cs typeface="Times New Roman" panose="02020603050405020304" pitchFamily="18" charset="0"/>
              </a:rPr>
              <a:t>Who decides </a:t>
            </a:r>
            <a:r>
              <a:rPr lang="en-US" sz="1700" i="1" dirty="0" smtClean="0">
                <a:latin typeface="Times New Roman" panose="02020603050405020304" pitchFamily="18" charset="0"/>
                <a:cs typeface="Times New Roman" panose="02020603050405020304" pitchFamily="18" charset="0"/>
              </a:rPr>
              <a:t>what is or is not </a:t>
            </a:r>
            <a:r>
              <a:rPr lang="en-US" sz="1700" dirty="0" smtClean="0">
                <a:latin typeface="Times New Roman" panose="02020603050405020304" pitchFamily="18" charset="0"/>
                <a:cs typeface="Times New Roman" panose="02020603050405020304" pitchFamily="18" charset="0"/>
              </a:rPr>
              <a:t>“suffering”?</a:t>
            </a:r>
          </a:p>
          <a:p>
            <a:r>
              <a:rPr lang="en-US" sz="1700" dirty="0" smtClean="0">
                <a:latin typeface="Times New Roman" panose="02020603050405020304" pitchFamily="18" charset="0"/>
                <a:cs typeface="Times New Roman" panose="02020603050405020304" pitchFamily="18" charset="0"/>
              </a:rPr>
              <a:t>What has our culture taught us about suffering? Is it a positive? Is it a negative? Why?</a:t>
            </a:r>
          </a:p>
          <a:p>
            <a:r>
              <a:rPr lang="en-US" sz="1700" dirty="0" smtClean="0">
                <a:latin typeface="Times New Roman" panose="02020603050405020304" pitchFamily="18" charset="0"/>
                <a:cs typeface="Times New Roman" panose="02020603050405020304" pitchFamily="18" charset="0"/>
              </a:rPr>
              <a:t>What has school taught us (if anything) about suffering? </a:t>
            </a:r>
          </a:p>
          <a:p>
            <a:r>
              <a:rPr lang="en-US" sz="1700" dirty="0" smtClean="0">
                <a:latin typeface="Times New Roman" panose="02020603050405020304" pitchFamily="18" charset="0"/>
                <a:cs typeface="Times New Roman" panose="02020603050405020304" pitchFamily="18" charset="0"/>
              </a:rPr>
              <a:t>When does suffering happen? How do you react to suffering (e.g. frustration, happiness)?</a:t>
            </a:r>
          </a:p>
          <a:p>
            <a:r>
              <a:rPr lang="en-US" sz="1700" dirty="0" smtClean="0">
                <a:latin typeface="Times New Roman" panose="02020603050405020304" pitchFamily="18" charset="0"/>
                <a:cs typeface="Times New Roman" panose="02020603050405020304" pitchFamily="18" charset="0"/>
              </a:rPr>
              <a:t>Do you ever look back at your suffering(s)? Do you ever see how growth or maturity from that suffering?</a:t>
            </a:r>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What (if anything) are you willing to suffer – to receive immense pain and agony – for? </a:t>
            </a:r>
          </a:p>
          <a:p>
            <a:r>
              <a:rPr lang="en-US" sz="1700" dirty="0" smtClean="0">
                <a:latin typeface="Times New Roman" panose="02020603050405020304" pitchFamily="18" charset="0"/>
                <a:cs typeface="Times New Roman" panose="02020603050405020304" pitchFamily="18" charset="0"/>
              </a:rPr>
              <a:t>Is there any reward to suffering? </a:t>
            </a:r>
          </a:p>
          <a:p>
            <a:endParaRPr lang="en-US" sz="1700" dirty="0" smtClean="0">
              <a:latin typeface="Times New Roman" panose="02020603050405020304" pitchFamily="18" charset="0"/>
              <a:cs typeface="Times New Roman" panose="02020603050405020304" pitchFamily="18" charset="0"/>
            </a:endParaRPr>
          </a:p>
          <a:p>
            <a:endParaRPr lang="en-US" sz="1700" dirty="0" smtClean="0">
              <a:latin typeface="Times New Roman" panose="02020603050405020304" pitchFamily="18" charset="0"/>
              <a:cs typeface="Times New Roman" panose="02020603050405020304" pitchFamily="18" charset="0"/>
            </a:endParaRPr>
          </a:p>
          <a:p>
            <a:endParaRPr lang="en-US" sz="1700" dirty="0">
              <a:latin typeface="Times New Roman" panose="02020603050405020304" pitchFamily="18" charset="0"/>
              <a:cs typeface="Times New Roman" panose="02020603050405020304" pitchFamily="18" charset="0"/>
            </a:endParaRPr>
          </a:p>
          <a:p>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995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253</TotalTime>
  <Words>448</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Times New Roman</vt:lpstr>
      <vt:lpstr>Tw Cen MT</vt:lpstr>
      <vt:lpstr>Tw Cen MT Condensed</vt:lpstr>
      <vt:lpstr>Wingdings 3</vt:lpstr>
      <vt:lpstr>Integral</vt:lpstr>
      <vt:lpstr>DEATH, PAIN, SUFFERING, AND GRIEF </vt:lpstr>
      <vt:lpstr>DEFINING SUFERING / DESCRIBING SUFFERING</vt:lpstr>
      <vt:lpstr>Quotes on suffering</vt:lpstr>
      <vt:lpstr>…MORE QUOTES ON SUFFERING</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PAIN, SUFFERING, AND GRIEF </dc:title>
  <dc:creator>Shane Wood</dc:creator>
  <cp:lastModifiedBy>Shane Wood</cp:lastModifiedBy>
  <cp:revision>30</cp:revision>
  <dcterms:created xsi:type="dcterms:W3CDTF">2015-10-14T14:28:50Z</dcterms:created>
  <dcterms:modified xsi:type="dcterms:W3CDTF">2015-10-16T15:52:23Z</dcterms:modified>
</cp:coreProperties>
</file>