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1"/>
  </p:notesMasterIdLst>
  <p:sldIdLst>
    <p:sldId id="256" r:id="rId2"/>
    <p:sldId id="257" r:id="rId3"/>
    <p:sldId id="258" r:id="rId4"/>
    <p:sldId id="259" r:id="rId5"/>
    <p:sldId id="260" r:id="rId6"/>
    <p:sldId id="261" r:id="rId7"/>
    <p:sldId id="264" r:id="rId8"/>
    <p:sldId id="262" r:id="rId9"/>
    <p:sldId id="263"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4" d="100"/>
          <a:sy n="74" d="100"/>
        </p:scale>
        <p:origin x="-1044" y="-90"/>
      </p:cViewPr>
      <p:guideLst>
        <p:guide orient="horz" pos="2160"/>
        <p:guide pos="288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10F9283-DFB0-47CA-9883-67DFA921CFB9}" type="datetimeFigureOut">
              <a:rPr lang="en-US" smtClean="0"/>
              <a:t>2/15/2015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8AA0AFB-6E08-4231-BA54-03B0EA782F83}"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8AA0AFB-6E08-4231-BA54-03B0EA782F83}" type="slidenum">
              <a:rPr lang="en-US" smtClean="0"/>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813D22-60D3-4208-A514-178CF439471B}"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9" name="Rectangle 8"/>
          <p:cNvSpPr/>
          <p:nvPr/>
        </p:nvSpPr>
        <p:spPr>
          <a:xfrm>
            <a:off x="345440" y="2942602"/>
            <a:ext cx="7147931"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572652" y="2944634"/>
            <a:ext cx="1190348" cy="2459736"/>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p:cNvSpPr/>
          <p:nvPr/>
        </p:nvSpPr>
        <p:spPr>
          <a:xfrm>
            <a:off x="7712714" y="3136658"/>
            <a:ext cx="910224" cy="2075688"/>
          </a:xfrm>
          <a:prstGeom prst="rect">
            <a:avLst/>
          </a:prstGeom>
          <a:solidFill>
            <a:schemeClr val="accent3">
              <a:alpha val="70000"/>
            </a:schemeClr>
          </a:solidFill>
          <a:ln w="6350">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p:cNvSpPr/>
          <p:nvPr/>
        </p:nvSpPr>
        <p:spPr>
          <a:xfrm>
            <a:off x="445483" y="3055621"/>
            <a:ext cx="6947845"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12"/>
          </p:nvPr>
        </p:nvSpPr>
        <p:spPr>
          <a:xfrm>
            <a:off x="7786826" y="4625268"/>
            <a:ext cx="762000" cy="457200"/>
          </a:xfrm>
        </p:spPr>
        <p:txBody>
          <a:bodyPr/>
          <a:lstStyle>
            <a:lvl1pPr algn="ctr">
              <a:defRPr sz="2800">
                <a:solidFill>
                  <a:schemeClr val="accent1">
                    <a:lumMod val="50000"/>
                  </a:schemeClr>
                </a:solidFill>
              </a:defRPr>
            </a:lvl1pPr>
          </a:lstStyle>
          <a:p>
            <a:fld id="{F840F396-9DAB-4446-AA74-817ACD739DEF}" type="slidenum">
              <a:rPr lang="en-US" smtClean="0"/>
              <a:pPr/>
              <a:t>‹#›</a:t>
            </a:fld>
            <a:endParaRPr lang="en-US"/>
          </a:p>
        </p:txBody>
      </p:sp>
      <p:sp>
        <p:nvSpPr>
          <p:cNvPr id="11" name="Rectangle 10"/>
          <p:cNvSpPr/>
          <p:nvPr/>
        </p:nvSpPr>
        <p:spPr>
          <a:xfrm>
            <a:off x="541822" y="4559276"/>
            <a:ext cx="6755166"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538971" y="3139440"/>
            <a:ext cx="6760868"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642805" y="4648200"/>
            <a:ext cx="6553200" cy="457200"/>
          </a:xfrm>
        </p:spPr>
        <p:txBody>
          <a:bodyPr>
            <a:normAutofit/>
          </a:bodyPr>
          <a:lstStyle>
            <a:lvl1pPr marL="0" indent="0" algn="ctr">
              <a:buNone/>
              <a:defRPr sz="1800" cap="all" spc="300" baseline="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2" name="Title 1"/>
          <p:cNvSpPr>
            <a:spLocks noGrp="1"/>
          </p:cNvSpPr>
          <p:nvPr>
            <p:ph type="ctrTitle"/>
          </p:nvPr>
        </p:nvSpPr>
        <p:spPr>
          <a:xfrm>
            <a:off x="604705" y="3227033"/>
            <a:ext cx="6629400" cy="1219201"/>
          </a:xfrm>
        </p:spPr>
        <p:txBody>
          <a:bodyPr anchor="b" anchorCtr="0">
            <a:noAutofit/>
          </a:bodyPr>
          <a:lstStyle>
            <a:lvl1pPr>
              <a:defRPr sz="4000">
                <a:solidFill>
                  <a:schemeClr val="accent1">
                    <a:lumMod val="50000"/>
                  </a:schemeClr>
                </a:solidFill>
              </a:defRPr>
            </a:lvl1pPr>
          </a:lstStyle>
          <a:p>
            <a:r>
              <a:rPr lang="en-US" smtClean="0"/>
              <a:t>Click to edit Master title style</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13D22-60D3-4208-A514-178CF439471B}"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6861702" y="228600"/>
            <a:ext cx="1859280" cy="6122634"/>
          </a:xfrm>
          <a:prstGeom prst="rect">
            <a:avLst/>
          </a:prstGeom>
          <a:solidFill>
            <a:srgbClr val="FFFFFF">
              <a:alpha val="85000"/>
            </a:srgbClr>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8" name="Rectangle 7"/>
          <p:cNvSpPr/>
          <p:nvPr/>
        </p:nvSpPr>
        <p:spPr>
          <a:xfrm>
            <a:off x="6955225" y="351409"/>
            <a:ext cx="1672235" cy="587701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Vertical Title 1"/>
          <p:cNvSpPr>
            <a:spLocks noGrp="1"/>
          </p:cNvSpPr>
          <p:nvPr>
            <p:ph type="title" orient="vert"/>
          </p:nvPr>
        </p:nvSpPr>
        <p:spPr>
          <a:xfrm>
            <a:off x="7048577" y="395427"/>
            <a:ext cx="1485531" cy="5788981"/>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380999"/>
            <a:ext cx="6172200" cy="5791201"/>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C6813D22-60D3-4208-A514-178CF439471B}"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6813D22-60D3-4208-A514-178CF439471B}" type="datetimeFigureOut">
              <a:rPr lang="en-US" smtClean="0"/>
              <a:pPr/>
              <a:t>2/15/2015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8" name="Rounded Rectangle 7"/>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Date Placeholder 3"/>
          <p:cNvSpPr>
            <a:spLocks noGrp="1"/>
          </p:cNvSpPr>
          <p:nvPr>
            <p:ph type="dt" sz="half" idx="10"/>
          </p:nvPr>
        </p:nvSpPr>
        <p:spPr/>
        <p:txBody>
          <a:bodyPr/>
          <a:lstStyle/>
          <a:p>
            <a:fld id="{C6813D22-60D3-4208-A514-178CF439471B}" type="datetimeFigureOut">
              <a:rPr lang="en-US" smtClean="0"/>
              <a:pPr/>
              <a:t>2/15/2015</a:t>
            </a:fld>
            <a:endParaRPr lang="en-US"/>
          </a:p>
        </p:txBody>
      </p:sp>
      <p:sp>
        <p:nvSpPr>
          <p:cNvPr id="13" name="Rectangle 12"/>
          <p:cNvSpPr/>
          <p:nvPr/>
        </p:nvSpPr>
        <p:spPr>
          <a:xfrm>
            <a:off x="451976" y="2946400"/>
            <a:ext cx="8265160" cy="24638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p:cNvSpPr/>
          <p:nvPr/>
        </p:nvSpPr>
        <p:spPr>
          <a:xfrm>
            <a:off x="567656" y="3048000"/>
            <a:ext cx="8033800" cy="2245359"/>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40F396-9DAB-4446-AA74-817ACD739DEF}" type="slidenum">
              <a:rPr lang="en-US" smtClean="0"/>
              <a:pPr/>
              <a:t>‹#›</a:t>
            </a:fld>
            <a:endParaRPr lang="en-US"/>
          </a:p>
        </p:txBody>
      </p:sp>
      <p:sp>
        <p:nvSpPr>
          <p:cNvPr id="2" name="Title 1"/>
          <p:cNvSpPr>
            <a:spLocks noGrp="1"/>
          </p:cNvSpPr>
          <p:nvPr>
            <p:ph type="title"/>
          </p:nvPr>
        </p:nvSpPr>
        <p:spPr>
          <a:xfrm>
            <a:off x="736456" y="3200399"/>
            <a:ext cx="7696200" cy="1295401"/>
          </a:xfrm>
        </p:spPr>
        <p:txBody>
          <a:bodyPr anchor="b" anchorCtr="0">
            <a:noAutofit/>
          </a:bodyPr>
          <a:lstStyle>
            <a:lvl1pPr algn="ctr" defTabSz="914400" rtl="0" eaLnBrk="1" latinLnBrk="0" hangingPunct="1">
              <a:spcBef>
                <a:spcPct val="0"/>
              </a:spcBef>
              <a:buNone/>
              <a:defRPr lang="en-US" sz="4000" kern="1200" cap="all" baseline="0" dirty="0">
                <a:solidFill>
                  <a:schemeClr val="accent1">
                    <a:lumMod val="50000"/>
                  </a:schemeClr>
                </a:solidFill>
                <a:latin typeface="+mj-lt"/>
                <a:ea typeface="+mj-ea"/>
                <a:cs typeface="+mj-cs"/>
              </a:defRPr>
            </a:lvl1pPr>
          </a:lstStyle>
          <a:p>
            <a:r>
              <a:rPr lang="en-US" smtClean="0"/>
              <a:t>Click to edit Master title style</a:t>
            </a:r>
            <a:endParaRPr lang="en-US" dirty="0"/>
          </a:p>
        </p:txBody>
      </p:sp>
      <p:sp>
        <p:nvSpPr>
          <p:cNvPr id="15" name="Rectangle 14"/>
          <p:cNvSpPr/>
          <p:nvPr/>
        </p:nvSpPr>
        <p:spPr>
          <a:xfrm>
            <a:off x="675496" y="4541520"/>
            <a:ext cx="7818120" cy="664367"/>
          </a:xfrm>
          <a:prstGeom prst="rect">
            <a:avLst/>
          </a:prstGeom>
          <a:solidFill>
            <a:schemeClr val="accent1"/>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736456" y="4607510"/>
            <a:ext cx="7696200" cy="523783"/>
          </a:xfrm>
        </p:spPr>
        <p:txBody>
          <a:bodyPr anchor="ctr">
            <a:normAutofit/>
          </a:bodyPr>
          <a:lstStyle>
            <a:lvl1pPr marL="0" indent="0" algn="ctr">
              <a:buNone/>
              <a:defRPr sz="2000" cap="all" spc="250" baseline="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4" name="Rectangle 13"/>
          <p:cNvSpPr/>
          <p:nvPr/>
        </p:nvSpPr>
        <p:spPr>
          <a:xfrm>
            <a:off x="675757" y="3124200"/>
            <a:ext cx="7817599" cy="2077720"/>
          </a:xfrm>
          <a:prstGeom prst="rect">
            <a:avLst/>
          </a:prstGeom>
          <a:no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p>
            <a:r>
              <a:rPr lang="en-US" smtClean="0"/>
              <a:t>Click to edit Master title style</a:t>
            </a:r>
            <a:endParaRPr lang="en-US"/>
          </a:p>
        </p:txBody>
      </p:sp>
      <p:sp>
        <p:nvSpPr>
          <p:cNvPr id="3" name="Content Placeholder 2"/>
          <p:cNvSpPr>
            <a:spLocks noGrp="1"/>
          </p:cNvSpPr>
          <p:nvPr>
            <p:ph sz="half" idx="1"/>
          </p:nvPr>
        </p:nvSpPr>
        <p:spPr>
          <a:xfrm>
            <a:off x="426128"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719071"/>
            <a:ext cx="4038600" cy="44074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813D22-60D3-4208-A514-178CF439471B}" type="datetimeFigureOut">
              <a:rPr lang="en-US" smtClean="0"/>
              <a:pPr/>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26128" y="408372"/>
            <a:ext cx="8260672" cy="1039427"/>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26128" y="1722438"/>
            <a:ext cx="4040188"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26128" y="2438400"/>
            <a:ext cx="4040188"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5" y="1722438"/>
            <a:ext cx="4041775" cy="639762"/>
          </a:xfrm>
        </p:spPr>
        <p:txBody>
          <a:bodyPr anchor="b">
            <a:noAutofit/>
          </a:bodyPr>
          <a:lstStyle>
            <a:lvl1pPr marL="0" indent="0" algn="ctr">
              <a:buNone/>
              <a:defRPr sz="22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438400"/>
            <a:ext cx="4041775" cy="3687762"/>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C6813D22-60D3-4208-A514-178CF439471B}" type="datetimeFigureOut">
              <a:rPr lang="en-US" smtClean="0"/>
              <a:pPr/>
              <a:t>2/15/2015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6813D22-60D3-4208-A514-178CF439471B}" type="datetimeFigureOut">
              <a:rPr lang="en-US" smtClean="0"/>
              <a:pPr/>
              <a:t>2/15/2015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1" name="Rounded Rectangle 10"/>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Date Placeholder 1"/>
          <p:cNvSpPr>
            <a:spLocks noGrp="1"/>
          </p:cNvSpPr>
          <p:nvPr>
            <p:ph type="dt" sz="half" idx="10"/>
          </p:nvPr>
        </p:nvSpPr>
        <p:spPr/>
        <p:txBody>
          <a:bodyPr/>
          <a:lstStyle/>
          <a:p>
            <a:fld id="{C6813D22-60D3-4208-A514-178CF439471B}" type="datetimeFigureOut">
              <a:rPr lang="en-US" smtClean="0"/>
              <a:pPr/>
              <a:t>2/15/2015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40F396-9DAB-4446-AA74-817ACD739DEF}"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1" name="Rectangle 10"/>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12" name="Rounded Rectangle 11"/>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3886200" y="685800"/>
            <a:ext cx="4572000" cy="5257802"/>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C6813D22-60D3-4208-A514-178CF439471B}" type="datetimeFigureOut">
              <a:rPr lang="en-US" smtClean="0"/>
              <a:pPr/>
              <a:t>2/15/2015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40F396-9DAB-4446-AA74-817ACD739DEF}" type="slidenum">
              <a:rPr lang="en-US" smtClean="0"/>
              <a:pPr/>
              <a:t>‹#›</a:t>
            </a:fld>
            <a:endParaRPr lang="en-US"/>
          </a:p>
        </p:txBody>
      </p:sp>
      <p:sp>
        <p:nvSpPr>
          <p:cNvPr id="8" name="Rectangle 7"/>
          <p:cNvSpPr/>
          <p:nvPr/>
        </p:nvSpPr>
        <p:spPr>
          <a:xfrm>
            <a:off x="560034" y="1505712"/>
            <a:ext cx="2716566" cy="3523488"/>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676690" y="1642472"/>
            <a:ext cx="2483254" cy="3234328"/>
          </a:xfrm>
          <a:prstGeom prst="rect">
            <a:avLst/>
          </a:prstGeom>
          <a:solidFill>
            <a:srgbClr val="FFFFFF"/>
          </a:solidFill>
          <a:ln w="6350" cmpd="dbl">
            <a:solidFill>
              <a:schemeClr val="accent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769000" y="2971800"/>
            <a:ext cx="2298634" cy="1752600"/>
          </a:xfrm>
        </p:spPr>
        <p:txBody>
          <a:bodyPr/>
          <a:lstStyle>
            <a:lvl1pPr marL="0" indent="0">
              <a:spcBef>
                <a:spcPts val="400"/>
              </a:spcBef>
              <a:buNone/>
              <a:defRPr sz="1400">
                <a:solidFill>
                  <a:schemeClr val="accent1">
                    <a:lumMod val="5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769000" y="1734312"/>
            <a:ext cx="2298634" cy="1191620"/>
          </a:xfrm>
        </p:spPr>
        <p:txBody>
          <a:bodyPr anchor="b">
            <a:normAutofit/>
          </a:bodyPr>
          <a:lstStyle>
            <a:lvl1pPr algn="l">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9" name="Rounded Rectangle 8"/>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685800" y="621437"/>
            <a:ext cx="7772400" cy="4331564"/>
          </a:xfrm>
          <a:solidFill>
            <a:schemeClr val="bg2"/>
          </a:solidFill>
          <a:ln>
            <a:noFill/>
          </a:ln>
          <a:effectLst>
            <a:softEdge rad="12700"/>
          </a:effectLst>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5" name="Date Placeholder 4"/>
          <p:cNvSpPr>
            <a:spLocks noGrp="1"/>
          </p:cNvSpPr>
          <p:nvPr>
            <p:ph type="dt" sz="half" idx="10"/>
          </p:nvPr>
        </p:nvSpPr>
        <p:spPr/>
        <p:txBody>
          <a:bodyPr/>
          <a:lstStyle/>
          <a:p>
            <a:fld id="{C6813D22-60D3-4208-A514-178CF439471B}" type="datetimeFigureOut">
              <a:rPr lang="en-US" smtClean="0"/>
              <a:pPr/>
              <a:t>2/15/2015</a:t>
            </a:fld>
            <a:endParaRPr lang="en-US"/>
          </a:p>
        </p:txBody>
      </p:sp>
      <p:sp>
        <p:nvSpPr>
          <p:cNvPr id="7" name="Slide Number Placeholder 6"/>
          <p:cNvSpPr>
            <a:spLocks noGrp="1"/>
          </p:cNvSpPr>
          <p:nvPr>
            <p:ph type="sldNum" sz="quarter" idx="12"/>
          </p:nvPr>
        </p:nvSpPr>
        <p:spPr/>
        <p:txBody>
          <a:bodyPr/>
          <a:lstStyle/>
          <a:p>
            <a:fld id="{F840F396-9DAB-4446-AA74-817ACD739DEF}" type="slidenum">
              <a:rPr lang="en-US" smtClean="0"/>
              <a:pPr/>
              <a:t>‹#›</a:t>
            </a:fld>
            <a:endParaRPr lang="en-US"/>
          </a:p>
        </p:txBody>
      </p:sp>
      <p:sp>
        <p:nvSpPr>
          <p:cNvPr id="10" name="Rectangle 9"/>
          <p:cNvSpPr/>
          <p:nvPr/>
        </p:nvSpPr>
        <p:spPr>
          <a:xfrm>
            <a:off x="685800" y="4953000"/>
            <a:ext cx="7772400" cy="137160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761999" y="5029200"/>
            <a:ext cx="7600765" cy="1202924"/>
          </a:xfrm>
          <a:prstGeom prst="rect">
            <a:avLst/>
          </a:prstGeom>
          <a:solidFill>
            <a:srgbClr val="FFFFFF"/>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p:txBody>
          <a:bodyPr/>
          <a:lstStyle/>
          <a:p>
            <a:endParaRPr lang="en-US"/>
          </a:p>
        </p:txBody>
      </p:sp>
      <p:sp>
        <p:nvSpPr>
          <p:cNvPr id="13" name="Rectangle 12"/>
          <p:cNvSpPr/>
          <p:nvPr/>
        </p:nvSpPr>
        <p:spPr>
          <a:xfrm>
            <a:off x="914400" y="5638800"/>
            <a:ext cx="7328514" cy="451696"/>
          </a:xfrm>
          <a:prstGeom prst="rect">
            <a:avLst/>
          </a:prstGeom>
          <a:solidFill>
            <a:schemeClr val="accent1"/>
          </a:solid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p:cNvSpPr/>
          <p:nvPr/>
        </p:nvSpPr>
        <p:spPr>
          <a:xfrm>
            <a:off x="605589" y="5074920"/>
            <a:ext cx="7946136" cy="1097280"/>
          </a:xfrm>
          <a:prstGeom prst="rect">
            <a:avLst/>
          </a:prstGeom>
          <a:noFill/>
          <a:ln w="6350" cmpd="dbl">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 Placeholder 3"/>
          <p:cNvSpPr>
            <a:spLocks noGrp="1"/>
          </p:cNvSpPr>
          <p:nvPr>
            <p:ph type="body" sz="half" idx="2"/>
          </p:nvPr>
        </p:nvSpPr>
        <p:spPr>
          <a:xfrm>
            <a:off x="956289" y="5656556"/>
            <a:ext cx="7244736" cy="401715"/>
          </a:xfrm>
        </p:spPr>
        <p:txBody>
          <a:bodyPr anchor="ctr">
            <a:normAutofit/>
          </a:bodyPr>
          <a:lstStyle>
            <a:lvl1pPr marL="0" indent="0" algn="ctr">
              <a:buNone/>
              <a:defRPr sz="1500" cap="all" spc="250" baseline="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 name="Title 1"/>
          <p:cNvSpPr>
            <a:spLocks noGrp="1"/>
          </p:cNvSpPr>
          <p:nvPr>
            <p:ph type="title"/>
          </p:nvPr>
        </p:nvSpPr>
        <p:spPr>
          <a:xfrm>
            <a:off x="914400" y="5105400"/>
            <a:ext cx="7328514" cy="523043"/>
          </a:xfrm>
        </p:spPr>
        <p:txBody>
          <a:bodyPr anchor="ctr" anchorCtr="0"/>
          <a:lstStyle>
            <a:lvl1pPr algn="ctr">
              <a:defRPr sz="2000" b="0">
                <a:solidFill>
                  <a:schemeClr val="accent1">
                    <a:lumMod val="75000"/>
                  </a:schemeClr>
                </a:solidFill>
              </a:defRPr>
            </a:lvl1pPr>
          </a:lstStyle>
          <a:p>
            <a:r>
              <a:rPr lang="en-US" smtClean="0"/>
              <a:t>Click to edit Master title style</a:t>
            </a:r>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8" name="Rectangle 7"/>
          <p:cNvSpPr/>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7" name="Rounded Rectangle 6"/>
          <p:cNvSpPr/>
          <p:nvPr/>
        </p:nvSpPr>
        <p:spPr>
          <a:xfrm>
            <a:off x="91440" y="101600"/>
            <a:ext cx="8961120" cy="6664960"/>
          </a:xfrm>
          <a:prstGeom prst="roundRect">
            <a:avLst>
              <a:gd name="adj" fmla="val 1735"/>
            </a:avLst>
          </a:prstGeom>
          <a:ln w="12700" cmpd="sng">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1752600"/>
            <a:ext cx="8229600"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2"/>
                </a:solidFill>
              </a:defRPr>
            </a:lvl1pPr>
          </a:lstStyle>
          <a:p>
            <a:fld id="{C6813D22-60D3-4208-A514-178CF439471B}" type="datetimeFigureOut">
              <a:rPr lang="en-US" smtClean="0"/>
              <a:pPr/>
              <a:t>2/15/2015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2"/>
                </a:solidFill>
              </a:defRPr>
            </a:lvl1pPr>
          </a:lstStyle>
          <a:p>
            <a:fld id="{F840F396-9DAB-4446-AA74-817ACD739DEF}" type="slidenum">
              <a:rPr lang="en-US" smtClean="0"/>
              <a:pPr/>
              <a:t>‹#›</a:t>
            </a:fld>
            <a:endParaRPr lang="en-US"/>
          </a:p>
        </p:txBody>
      </p:sp>
      <p:sp>
        <p:nvSpPr>
          <p:cNvPr id="9" name="Rectangle 8"/>
          <p:cNvSpPr/>
          <p:nvPr/>
        </p:nvSpPr>
        <p:spPr>
          <a:xfrm>
            <a:off x="274320" y="278166"/>
            <a:ext cx="8595360" cy="1325880"/>
          </a:xfrm>
          <a:prstGeom prst="rect">
            <a:avLst/>
          </a:prstGeom>
          <a:solidFill>
            <a:srgbClr val="FFFFFF">
              <a:alpha val="83000"/>
            </a:srgbClr>
          </a:solidFill>
          <a:ln>
            <a:noFill/>
          </a:ln>
          <a:effectLst>
            <a:softEdge rad="12700"/>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10" name="Rectangle 9"/>
          <p:cNvSpPr/>
          <p:nvPr/>
        </p:nvSpPr>
        <p:spPr>
          <a:xfrm>
            <a:off x="372863" y="372862"/>
            <a:ext cx="8380520" cy="1118587"/>
          </a:xfrm>
          <a:prstGeom prst="rect">
            <a:avLst/>
          </a:prstGeom>
          <a:solidFill>
            <a:srgbClr val="FFFFFF"/>
          </a:solidFill>
          <a:ln w="63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426128" y="408372"/>
            <a:ext cx="8260672" cy="1039427"/>
          </a:xfrm>
          <a:prstGeom prst="rect">
            <a:avLst/>
          </a:prstGeom>
        </p:spPr>
        <p:txBody>
          <a:bodyPr vert="horz" lIns="91440" tIns="45720" rIns="91440" bIns="45720" rtlCol="0" anchor="ctr">
            <a:norm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defTabSz="914400" rtl="0" eaLnBrk="1" latinLnBrk="0" hangingPunct="1">
        <a:spcBef>
          <a:spcPct val="0"/>
        </a:spcBef>
        <a:buNone/>
        <a:defRPr sz="3500" kern="1200" cap="all" baseline="0">
          <a:solidFill>
            <a:schemeClr val="accent1">
              <a:lumMod val="75000"/>
            </a:schemeClr>
          </a:solidFill>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400" kern="1200">
          <a:solidFill>
            <a:schemeClr val="tx2"/>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2pPr>
      <a:lvl3pPr marL="914400" indent="-228600" algn="l" defTabSz="914400" rtl="0" eaLnBrk="1" latinLnBrk="0" hangingPunct="1">
        <a:spcBef>
          <a:spcPct val="20000"/>
        </a:spcBef>
        <a:buClr>
          <a:schemeClr val="accent3"/>
        </a:buClr>
        <a:buFont typeface="Arial" pitchFamily="34" charset="0"/>
        <a:buChar char="•"/>
        <a:defRPr sz="1800" kern="1200">
          <a:solidFill>
            <a:schemeClr val="tx2"/>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2"/>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600" kern="1200" baseline="0">
          <a:solidFill>
            <a:schemeClr val="tx2"/>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a:solidFill>
            <a:schemeClr val="tx2"/>
          </a:solidFill>
          <a:latin typeface="+mn-lt"/>
          <a:ea typeface="+mn-ea"/>
          <a:cs typeface="+mn-cs"/>
        </a:defRPr>
      </a:lvl6pPr>
      <a:lvl7pPr marL="2011680" indent="-182880" algn="l" defTabSz="914400" rtl="0" eaLnBrk="1" latinLnBrk="0" hangingPunct="1">
        <a:spcBef>
          <a:spcPct val="20000"/>
        </a:spcBef>
        <a:buClr>
          <a:schemeClr val="accent2"/>
        </a:buClr>
        <a:buFont typeface="Arial" pitchFamily="34" charset="0"/>
        <a:buChar char="•"/>
        <a:defRPr sz="1400" kern="1200">
          <a:solidFill>
            <a:schemeClr val="tx2"/>
          </a:solidFill>
          <a:latin typeface="+mn-lt"/>
          <a:ea typeface="+mn-ea"/>
          <a:cs typeface="+mn-cs"/>
        </a:defRPr>
      </a:lvl7pPr>
      <a:lvl8pPr marL="2194560" indent="-182880" algn="l" defTabSz="914400" rtl="0" eaLnBrk="1" latinLnBrk="0" hangingPunct="1">
        <a:spcBef>
          <a:spcPct val="20000"/>
        </a:spcBef>
        <a:buClr>
          <a:schemeClr val="accent3"/>
        </a:buClr>
        <a:buFont typeface="Arial" pitchFamily="34" charset="0"/>
        <a:buChar char="•"/>
        <a:defRPr sz="1400" kern="1200">
          <a:solidFill>
            <a:schemeClr val="tx2"/>
          </a:solidFill>
          <a:latin typeface="+mn-lt"/>
          <a:ea typeface="+mn-ea"/>
          <a:cs typeface="+mn-cs"/>
        </a:defRPr>
      </a:lvl8pPr>
      <a:lvl9pPr marL="2377440" indent="-182880" algn="l" defTabSz="914400" rtl="0" eaLnBrk="1" latinLnBrk="0" hangingPunct="1">
        <a:spcBef>
          <a:spcPct val="20000"/>
        </a:spcBef>
        <a:buClr>
          <a:schemeClr val="accent4"/>
        </a:buClr>
        <a:buFont typeface="Arial" pitchFamily="34" charset="0"/>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p:txBody>
          <a:bodyPr/>
          <a:lstStyle/>
          <a:p>
            <a:endParaRPr lang="en-US"/>
          </a:p>
        </p:txBody>
      </p:sp>
      <p:sp>
        <p:nvSpPr>
          <p:cNvPr id="2" name="Title 1"/>
          <p:cNvSpPr>
            <a:spLocks noGrp="1"/>
          </p:cNvSpPr>
          <p:nvPr>
            <p:ph type="ctrTitle"/>
          </p:nvPr>
        </p:nvSpPr>
        <p:spPr/>
        <p:txBody>
          <a:bodyPr/>
          <a:lstStyle/>
          <a:p>
            <a:r>
              <a:rPr lang="en-US" dirty="0" smtClean="0"/>
              <a:t>Responding to writing</a:t>
            </a:r>
            <a:endParaRPr lang="en-US" dirty="0"/>
          </a:p>
        </p:txBody>
      </p:sp>
    </p:spTree>
    <p:extLst>
      <p:ext uri="{BB962C8B-B14F-4D97-AF65-F5344CB8AC3E}">
        <p14:creationId xmlns:p14="http://schemas.microsoft.com/office/powerpoint/2010/main" xmlns="" val="276834443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Research on responding</a:t>
            </a:r>
            <a:endParaRPr lang="en-US" dirty="0"/>
          </a:p>
        </p:txBody>
      </p:sp>
      <p:sp>
        <p:nvSpPr>
          <p:cNvPr id="3" name="Content Placeholder 2"/>
          <p:cNvSpPr>
            <a:spLocks noGrp="1"/>
          </p:cNvSpPr>
          <p:nvPr>
            <p:ph idx="1"/>
          </p:nvPr>
        </p:nvSpPr>
        <p:spPr/>
        <p:txBody>
          <a:bodyPr>
            <a:normAutofit/>
          </a:bodyPr>
          <a:lstStyle/>
          <a:p>
            <a:r>
              <a:rPr lang="en-US" sz="1800" dirty="0" smtClean="0">
                <a:latin typeface="Times New Roman" panose="02020603050405020304" pitchFamily="18" charset="0"/>
                <a:cs typeface="Times New Roman" panose="02020603050405020304" pitchFamily="18" charset="0"/>
              </a:rPr>
              <a:t>Nancy Sommers (1981) believes that it’s “necessary </a:t>
            </a:r>
            <a:r>
              <a:rPr lang="en-US" sz="1800" dirty="0">
                <a:latin typeface="Times New Roman" panose="02020603050405020304" pitchFamily="18" charset="0"/>
                <a:cs typeface="Times New Roman" panose="02020603050405020304" pitchFamily="18" charset="0"/>
              </a:rPr>
              <a:t>for us to offer assistance to student writers when they are in the process of composing a </a:t>
            </a:r>
            <a:r>
              <a:rPr lang="en-US" sz="1800" dirty="0" smtClean="0">
                <a:latin typeface="Times New Roman" panose="02020603050405020304" pitchFamily="18" charset="0"/>
                <a:cs typeface="Times New Roman" panose="02020603050405020304" pitchFamily="18" charset="0"/>
              </a:rPr>
              <a:t>text</a:t>
            </a:r>
            <a:r>
              <a:rPr lang="en-US" sz="1800" dirty="0">
                <a:latin typeface="Times New Roman" panose="02020603050405020304" pitchFamily="18" charset="0"/>
                <a:cs typeface="Times New Roman" panose="02020603050405020304" pitchFamily="18" charset="0"/>
              </a:rPr>
              <a:t>” because </a:t>
            </a:r>
            <a:r>
              <a:rPr lang="en-US" sz="1800" dirty="0" smtClean="0">
                <a:latin typeface="Times New Roman" panose="02020603050405020304" pitchFamily="18" charset="0"/>
                <a:cs typeface="Times New Roman" panose="02020603050405020304" pitchFamily="18" charset="0"/>
              </a:rPr>
              <a:t>“without </a:t>
            </a:r>
            <a:r>
              <a:rPr lang="en-US" sz="1800" dirty="0">
                <a:latin typeface="Times New Roman" panose="02020603050405020304" pitchFamily="18" charset="0"/>
                <a:cs typeface="Times New Roman" panose="02020603050405020304" pitchFamily="18" charset="0"/>
              </a:rPr>
              <a:t>comments from readers, students assume that their writing has communicated their meaning and perceive no need for revising the substance of their text</a:t>
            </a:r>
            <a:r>
              <a:rPr lang="en-US" sz="1800" dirty="0" smtClean="0">
                <a:latin typeface="Times New Roman" panose="02020603050405020304" pitchFamily="18" charset="0"/>
                <a:cs typeface="Times New Roman" panose="02020603050405020304" pitchFamily="18" charset="0"/>
              </a:rPr>
              <a:t>” (p. 149).</a:t>
            </a:r>
          </a:p>
        </p:txBody>
      </p:sp>
    </p:spTree>
    <p:extLst>
      <p:ext uri="{BB962C8B-B14F-4D97-AF65-F5344CB8AC3E}">
        <p14:creationId xmlns:p14="http://schemas.microsoft.com/office/powerpoint/2010/main" xmlns="" val="11273445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Types of responding</a:t>
            </a:r>
            <a:endParaRPr lang="en-US" dirty="0"/>
          </a:p>
        </p:txBody>
      </p:sp>
      <p:sp>
        <p:nvSpPr>
          <p:cNvPr id="3" name="Content Placeholder 2"/>
          <p:cNvSpPr>
            <a:spLocks noGrp="1"/>
          </p:cNvSpPr>
          <p:nvPr>
            <p:ph idx="1"/>
          </p:nvPr>
        </p:nvSpPr>
        <p:spPr/>
        <p:txBody>
          <a:bodyPr/>
          <a:lstStyle/>
          <a:p>
            <a:r>
              <a:rPr lang="en-US" sz="1800" dirty="0">
                <a:latin typeface="Times New Roman" panose="02020603050405020304" pitchFamily="18" charset="0"/>
                <a:cs typeface="Times New Roman" panose="02020603050405020304" pitchFamily="18" charset="0"/>
              </a:rPr>
              <a:t>Elbow (1994) argues for an informal, conversational type of response in the form of a letter, and Straub (</a:t>
            </a:r>
            <a:r>
              <a:rPr lang="en-US" sz="1800" dirty="0" smtClean="0">
                <a:latin typeface="Times New Roman" panose="02020603050405020304" pitchFamily="18" charset="0"/>
                <a:cs typeface="Times New Roman" panose="02020603050405020304" pitchFamily="18" charset="0"/>
              </a:rPr>
              <a:t>1996) </a:t>
            </a:r>
            <a:r>
              <a:rPr lang="en-US" sz="1800" dirty="0">
                <a:latin typeface="Times New Roman" panose="02020603050405020304" pitchFamily="18" charset="0"/>
                <a:cs typeface="Times New Roman" panose="02020603050405020304" pitchFamily="18" charset="0"/>
              </a:rPr>
              <a:t>adds that teacher response should be directional and probing. Straub believes that this “informality is achieved through the teacher’s simple word choice” (p. 378). But, he exclaims that creating an informal tone doesn’t merely make the feedback productive. Straub (</a:t>
            </a:r>
            <a:r>
              <a:rPr lang="en-US" sz="1800" dirty="0" smtClean="0">
                <a:latin typeface="Times New Roman" panose="02020603050405020304" pitchFamily="18" charset="0"/>
                <a:cs typeface="Times New Roman" panose="02020603050405020304" pitchFamily="18" charset="0"/>
              </a:rPr>
              <a:t>1996) </a:t>
            </a:r>
            <a:r>
              <a:rPr lang="en-US" sz="1800" dirty="0">
                <a:latin typeface="Times New Roman" panose="02020603050405020304" pitchFamily="18" charset="0"/>
                <a:cs typeface="Times New Roman" panose="02020603050405020304" pitchFamily="18" charset="0"/>
              </a:rPr>
              <a:t>suggests that having an “expectant and probing” direction is necessary in providing feedback, and he describes this method as “an exploration of the text and the student behind the text” (p. 381).</a:t>
            </a:r>
          </a:p>
          <a:p>
            <a:endParaRPr lang="en-US" dirty="0"/>
          </a:p>
        </p:txBody>
      </p:sp>
    </p:spTree>
    <p:extLst>
      <p:ext uri="{BB962C8B-B14F-4D97-AF65-F5344CB8AC3E}">
        <p14:creationId xmlns:p14="http://schemas.microsoft.com/office/powerpoint/2010/main" xmlns="" val="109601844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EXPERIENCES W/ FEEDBACK</a:t>
            </a:r>
            <a:endParaRPr lang="en-US" dirty="0"/>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Elbow (2010) addresses the hostility students have about the traditional grades they receive on their writing(s): “[a]</a:t>
            </a:r>
            <a:r>
              <a:rPr lang="en-US" sz="1800" dirty="0" err="1">
                <a:latin typeface="Times New Roman" panose="02020603050405020304" pitchFamily="18" charset="0"/>
                <a:cs typeface="Times New Roman" panose="02020603050405020304" pitchFamily="18" charset="0"/>
              </a:rPr>
              <a:t>lmost</a:t>
            </a:r>
            <a:r>
              <a:rPr lang="en-US" sz="1800" dirty="0">
                <a:latin typeface="Times New Roman" panose="02020603050405020304" pitchFamily="18" charset="0"/>
                <a:cs typeface="Times New Roman" panose="02020603050405020304" pitchFamily="18" charset="0"/>
              </a:rPr>
              <a:t> every citizen of the United States has gotten more grades on writing than any other school performance in their lives. Understandably, most of these citizens have had experiences that led to resentment and distrust” (p. 307).</a:t>
            </a:r>
          </a:p>
        </p:txBody>
      </p:sp>
    </p:spTree>
    <p:extLst>
      <p:ext uri="{BB962C8B-B14F-4D97-AF65-F5344CB8AC3E}">
        <p14:creationId xmlns:p14="http://schemas.microsoft.com/office/powerpoint/2010/main" xmlns="" val="226311317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NOW WHAT?</a:t>
            </a:r>
            <a:endParaRPr lang="en-US" dirty="0"/>
          </a:p>
        </p:txBody>
      </p:sp>
      <p:sp>
        <p:nvSpPr>
          <p:cNvPr id="3" name="Content Placeholder 2"/>
          <p:cNvSpPr>
            <a:spLocks noGrp="1"/>
          </p:cNvSpPr>
          <p:nvPr>
            <p:ph idx="1"/>
          </p:nvPr>
        </p:nvSpPr>
        <p:spPr/>
        <p:txBody>
          <a:bodyPr>
            <a:normAutofit/>
          </a:bodyPr>
          <a:lstStyle/>
          <a:p>
            <a:r>
              <a:rPr lang="en-US" sz="1800" dirty="0">
                <a:latin typeface="Times New Roman" panose="02020603050405020304" pitchFamily="18" charset="0"/>
                <a:cs typeface="Times New Roman" panose="02020603050405020304" pitchFamily="18" charset="0"/>
              </a:rPr>
              <a:t>Straub (</a:t>
            </a:r>
            <a:r>
              <a:rPr lang="en-US" sz="1800" dirty="0" smtClean="0">
                <a:latin typeface="Times New Roman" panose="02020603050405020304" pitchFamily="18" charset="0"/>
                <a:cs typeface="Times New Roman" panose="02020603050405020304" pitchFamily="18" charset="0"/>
              </a:rPr>
              <a:t>1996) </a:t>
            </a:r>
            <a:r>
              <a:rPr lang="en-US" sz="1800" dirty="0">
                <a:latin typeface="Times New Roman" panose="02020603050405020304" pitchFamily="18" charset="0"/>
                <a:cs typeface="Times New Roman" panose="02020603050405020304" pitchFamily="18" charset="0"/>
              </a:rPr>
              <a:t>concludes that </a:t>
            </a:r>
            <a:r>
              <a:rPr lang="en-US" sz="1800" dirty="0" smtClean="0">
                <a:latin typeface="Times New Roman" panose="02020603050405020304" pitchFamily="18" charset="0"/>
                <a:cs typeface="Times New Roman" panose="02020603050405020304" pitchFamily="18" charset="0"/>
              </a:rPr>
              <a:t>responding to writing </a:t>
            </a:r>
            <a:r>
              <a:rPr lang="en-US" sz="1800" dirty="0">
                <a:latin typeface="Times New Roman" panose="02020603050405020304" pitchFamily="18" charset="0"/>
                <a:cs typeface="Times New Roman" panose="02020603050405020304" pitchFamily="18" charset="0"/>
              </a:rPr>
              <a:t>“should be ‘facilitative,’ providing feedback and support but not dictating the path of revision</a:t>
            </a:r>
            <a:r>
              <a:rPr lang="en-US" sz="1800" dirty="0" smtClean="0">
                <a:latin typeface="Times New Roman" panose="02020603050405020304" pitchFamily="18" charset="0"/>
                <a:cs typeface="Times New Roman" panose="02020603050405020304" pitchFamily="18" charset="0"/>
              </a:rPr>
              <a:t>” (p. 223).</a:t>
            </a:r>
          </a:p>
          <a:p>
            <a:endParaRPr lang="en-US" sz="1800" dirty="0">
              <a:latin typeface="Times New Roman" panose="02020603050405020304" pitchFamily="18" charset="0"/>
              <a:cs typeface="Times New Roman" panose="02020603050405020304" pitchFamily="18" charset="0"/>
            </a:endParaRPr>
          </a:p>
          <a:p>
            <a:r>
              <a:rPr lang="en-US" sz="1800" dirty="0" smtClean="0">
                <a:latin typeface="Times New Roman" panose="02020603050405020304" pitchFamily="18" charset="0"/>
                <a:cs typeface="Times New Roman" panose="02020603050405020304" pitchFamily="18" charset="0"/>
              </a:rPr>
              <a:t>Joseph </a:t>
            </a:r>
            <a:r>
              <a:rPr lang="en-US" sz="1800" dirty="0">
                <a:latin typeface="Times New Roman" panose="02020603050405020304" pitchFamily="18" charset="0"/>
                <a:cs typeface="Times New Roman" panose="02020603050405020304" pitchFamily="18" charset="0"/>
              </a:rPr>
              <a:t>M. Williams (1981) troubled by student writing being perceived as </a:t>
            </a:r>
            <a:r>
              <a:rPr lang="en-US" sz="1800" dirty="0" smtClean="0">
                <a:latin typeface="Times New Roman" panose="02020603050405020304" pitchFamily="18" charset="0"/>
                <a:cs typeface="Times New Roman" panose="02020603050405020304" pitchFamily="18" charset="0"/>
              </a:rPr>
              <a:t>error-filled</a:t>
            </a:r>
            <a:r>
              <a:rPr lang="en-US" sz="1800" dirty="0">
                <a:latin typeface="Times New Roman" panose="02020603050405020304" pitchFamily="18" charset="0"/>
                <a:cs typeface="Times New Roman" panose="02020603050405020304" pitchFamily="18" charset="0"/>
              </a:rPr>
              <a:t>, acknowledges that a person’s approach to the text is extremely influential to their response. Williams communicates that when “we read for typos, letters constitute the field of attention; content becomes virtually inaccessible. When we read for content, semantic structures constitute the field of attention; letters for the most part recede from our consciousness” (p. 154). </a:t>
            </a:r>
          </a:p>
        </p:txBody>
      </p:sp>
    </p:spTree>
    <p:extLst>
      <p:ext uri="{BB962C8B-B14F-4D97-AF65-F5344CB8AC3E}">
        <p14:creationId xmlns:p14="http://schemas.microsoft.com/office/powerpoint/2010/main" xmlns="" val="180918433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Ways to respond</a:t>
            </a:r>
            <a:endParaRPr lang="en-US" dirty="0"/>
          </a:p>
        </p:txBody>
      </p:sp>
      <p:sp>
        <p:nvSpPr>
          <p:cNvPr id="3" name="Content Placeholder 2"/>
          <p:cNvSpPr>
            <a:spLocks noGrp="1"/>
          </p:cNvSpPr>
          <p:nvPr>
            <p:ph idx="1"/>
          </p:nvPr>
        </p:nvSpPr>
        <p:spPr/>
        <p:txBody>
          <a:bodyPr>
            <a:normAutofit/>
          </a:bodyPr>
          <a:lstStyle/>
          <a:p>
            <a:pPr marL="114300" indent="0">
              <a:buNone/>
            </a:pPr>
            <a:endParaRPr lang="en-US" sz="1800" dirty="0" smtClean="0">
              <a:latin typeface="Times New Roman" panose="02020603050405020304" pitchFamily="18" charset="0"/>
              <a:cs typeface="Times New Roman" panose="02020603050405020304" pitchFamily="18" charset="0"/>
            </a:endParaRPr>
          </a:p>
          <a:p>
            <a:pPr marL="114300" indent="0">
              <a:buNone/>
            </a:pPr>
            <a:endParaRPr lang="en-US" sz="1800" dirty="0">
              <a:latin typeface="Times New Roman" panose="02020603050405020304" pitchFamily="18" charset="0"/>
              <a:cs typeface="Times New Roman" panose="02020603050405020304" pitchFamily="18" charset="0"/>
            </a:endParaRPr>
          </a:p>
          <a:p>
            <a:pPr marL="114300" indent="0">
              <a:buNone/>
            </a:pPr>
            <a:r>
              <a:rPr lang="en-US" sz="1800" dirty="0" smtClean="0">
                <a:latin typeface="Times New Roman" panose="02020603050405020304" pitchFamily="18" charset="0"/>
                <a:cs typeface="Times New Roman" panose="02020603050405020304" pitchFamily="18" charset="0"/>
              </a:rPr>
              <a:t>In this class, we’re (usually) going to have </a:t>
            </a:r>
            <a:r>
              <a:rPr lang="en-US" sz="1800" i="1" dirty="0" smtClean="0">
                <a:latin typeface="Times New Roman" panose="02020603050405020304" pitchFamily="18" charset="0"/>
                <a:cs typeface="Times New Roman" panose="02020603050405020304" pitchFamily="18" charset="0"/>
              </a:rPr>
              <a:t>two</a:t>
            </a:r>
            <a:r>
              <a:rPr lang="en-US" sz="1800" dirty="0" smtClean="0">
                <a:latin typeface="Times New Roman" panose="02020603050405020304" pitchFamily="18" charset="0"/>
                <a:cs typeface="Times New Roman" panose="02020603050405020304" pitchFamily="18" charset="0"/>
              </a:rPr>
              <a:t> rough draft workshops for each unit project because (1) it reiterates that “writing is a process,” (2) it communicates the value of/for feedback, and (3) it promotes student agency.</a:t>
            </a:r>
          </a:p>
          <a:p>
            <a:pPr marL="114300" indent="0">
              <a:buNone/>
            </a:pPr>
            <a:endParaRPr lang="en-US" sz="1800" dirty="0">
              <a:latin typeface="Times New Roman" panose="02020603050405020304" pitchFamily="18" charset="0"/>
              <a:cs typeface="Times New Roman" panose="02020603050405020304" pitchFamily="18" charset="0"/>
            </a:endParaRPr>
          </a:p>
          <a:p>
            <a:pPr marL="114300" indent="0">
              <a:buNone/>
            </a:pPr>
            <a:r>
              <a:rPr lang="en-US" sz="1800" dirty="0" smtClean="0">
                <a:latin typeface="Times New Roman" panose="02020603050405020304" pitchFamily="18" charset="0"/>
                <a:cs typeface="Times New Roman" panose="02020603050405020304" pitchFamily="18" charset="0"/>
              </a:rPr>
              <a:t>There are many different ways we can respond to each other’s writing. For this class, we’ll either be answering questions I’ve formed to help guide your response, or we’ll be responding through different lenses (as constructed by Peter Elbow).</a:t>
            </a:r>
            <a:endParaRPr lang="en-US" sz="1800" dirty="0">
              <a:latin typeface="Times New Roman" panose="02020603050405020304" pitchFamily="18" charset="0"/>
              <a:cs typeface="Times New Roman" panose="02020603050405020304" pitchFamily="18" charset="0"/>
            </a:endParaRPr>
          </a:p>
          <a:p>
            <a:pPr marL="114300" indent="0">
              <a:buNone/>
            </a:pPr>
            <a:endParaRPr lang="en-US" sz="1800" dirty="0">
              <a:latin typeface="Times New Roman" panose="02020603050405020304" pitchFamily="18" charset="0"/>
              <a:cs typeface="Times New Roman" panose="02020603050405020304" pitchFamily="18" charset="0"/>
            </a:endParaRPr>
          </a:p>
          <a:p>
            <a:pPr marL="114300" indent="0">
              <a:buNone/>
            </a:pPr>
            <a:r>
              <a:rPr lang="en-US" sz="1800" dirty="0" smtClean="0">
                <a:latin typeface="Times New Roman" panose="02020603050405020304" pitchFamily="18" charset="0"/>
                <a:cs typeface="Times New Roman" panose="02020603050405020304" pitchFamily="18" charset="0"/>
              </a:rPr>
              <a:t>Here are three different lenses for response (credit to Fresno State’s writing center):</a:t>
            </a:r>
          </a:p>
          <a:p>
            <a:pPr marL="114300" indent="0">
              <a:buNone/>
            </a:pPr>
            <a:endParaRPr lang="en-US" sz="1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xmlns="" val="302192832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More about</a:t>
            </a:r>
            <a:endParaRPr lang="en-US" dirty="0"/>
          </a:p>
        </p:txBody>
      </p:sp>
      <p:sp>
        <p:nvSpPr>
          <p:cNvPr id="3" name="Content Placeholder 2"/>
          <p:cNvSpPr>
            <a:spLocks noGrp="1"/>
          </p:cNvSpPr>
          <p:nvPr>
            <p:ph idx="1"/>
          </p:nvPr>
        </p:nvSpPr>
        <p:spPr/>
        <p:txBody>
          <a:bodyPr/>
          <a:lstStyle/>
          <a:p>
            <a:pPr marL="114300" lvl="0" indent="0" algn="ctr">
              <a:buClr>
                <a:srgbClr val="93A299"/>
              </a:buClr>
              <a:buNone/>
            </a:pPr>
            <a:r>
              <a:rPr lang="en-US" sz="1800" dirty="0">
                <a:solidFill>
                  <a:srgbClr val="564B3C"/>
                </a:solidFill>
                <a:latin typeface="Times New Roman" panose="02020603050405020304" pitchFamily="18" charset="0"/>
                <a:cs typeface="Times New Roman" panose="02020603050405020304" pitchFamily="18" charset="0"/>
              </a:rPr>
              <a:t>More About</a:t>
            </a:r>
          </a:p>
          <a:p>
            <a:endParaRPr lang="en-US" dirty="0"/>
          </a:p>
        </p:txBody>
      </p:sp>
      <p:pic>
        <p:nvPicPr>
          <p:cNvPr id="4" name="Picture 4"/>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0" y="2514600"/>
            <a:ext cx="6477000" cy="287847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19333185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sayback</a:t>
            </a:r>
            <a:endParaRPr lang="en-US" dirty="0"/>
          </a:p>
        </p:txBody>
      </p:sp>
      <p:sp>
        <p:nvSpPr>
          <p:cNvPr id="3" name="Content Placeholder 2"/>
          <p:cNvSpPr>
            <a:spLocks noGrp="1"/>
          </p:cNvSpPr>
          <p:nvPr>
            <p:ph idx="1"/>
          </p:nvPr>
        </p:nvSpPr>
        <p:spPr/>
        <p:txBody>
          <a:bodyPr>
            <a:normAutofit/>
          </a:bodyPr>
          <a:lstStyle/>
          <a:p>
            <a:pPr marL="114300" indent="0" algn="ctr">
              <a:buNone/>
            </a:pPr>
            <a:r>
              <a:rPr lang="en-US" sz="1800" dirty="0" smtClean="0">
                <a:latin typeface="Times New Roman" panose="02020603050405020304" pitchFamily="18" charset="0"/>
                <a:cs typeface="Times New Roman" panose="02020603050405020304" pitchFamily="18" charset="0"/>
              </a:rPr>
              <a:t>Sayback</a:t>
            </a:r>
          </a:p>
          <a:p>
            <a:pPr marL="114300" indent="0" algn="ctr">
              <a:buNone/>
            </a:pPr>
            <a:endParaRPr lang="en-US" sz="1800" dirty="0">
              <a:latin typeface="Times New Roman" panose="02020603050405020304" pitchFamily="18" charset="0"/>
              <a:cs typeface="Times New Roman" panose="02020603050405020304" pitchFamily="18" charset="0"/>
            </a:endParaRPr>
          </a:p>
          <a:p>
            <a:pPr marL="114300" indent="0" algn="ctr">
              <a:buNone/>
            </a:pPr>
            <a:endParaRPr lang="en-US" sz="1800" dirty="0">
              <a:latin typeface="Times New Roman" panose="02020603050405020304" pitchFamily="18" charset="0"/>
              <a:cs typeface="Times New Roman" panose="02020603050405020304" pitchFamily="18" charset="0"/>
            </a:endParaRPr>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371600" y="2286000"/>
            <a:ext cx="7029918" cy="31242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1323987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Two-step summary</a:t>
            </a:r>
            <a:endParaRPr lang="en-US" dirty="0"/>
          </a:p>
        </p:txBody>
      </p:sp>
      <p:sp>
        <p:nvSpPr>
          <p:cNvPr id="3" name="Content Placeholder 2"/>
          <p:cNvSpPr>
            <a:spLocks noGrp="1"/>
          </p:cNvSpPr>
          <p:nvPr>
            <p:ph idx="1"/>
          </p:nvPr>
        </p:nvSpPr>
        <p:spPr/>
        <p:txBody>
          <a:bodyPr>
            <a:normAutofit/>
          </a:bodyPr>
          <a:lstStyle/>
          <a:p>
            <a:pPr marL="114300" indent="0" algn="ctr">
              <a:buNone/>
            </a:pPr>
            <a:r>
              <a:rPr lang="en-US" sz="1800" dirty="0" smtClean="0">
                <a:latin typeface="Times New Roman" panose="02020603050405020304" pitchFamily="18" charset="0"/>
                <a:cs typeface="Times New Roman" panose="02020603050405020304" pitchFamily="18" charset="0"/>
              </a:rPr>
              <a:t>Two-Step Summary</a:t>
            </a:r>
            <a:endParaRPr lang="en-US" sz="1800" dirty="0">
              <a:latin typeface="Times New Roman" panose="02020603050405020304" pitchFamily="18" charset="0"/>
              <a:cs typeface="Times New Roman" panose="02020603050405020304" pitchFamily="18" charset="0"/>
            </a:endParaRPr>
          </a:p>
        </p:txBody>
      </p:sp>
      <p:pic>
        <p:nvPicPr>
          <p:cNvPr id="3074" name="Picture 2"/>
          <p:cNvPicPr>
            <a:picLocks noChangeAspect="1" noChangeArrowheads="1"/>
          </p:cNvPicPr>
          <p:nvPr/>
        </p:nvPicPr>
        <p:blipFill>
          <a:blip r:embed="rId3" cstate="print">
            <a:extLst>
              <a:ext uri="{28A0092B-C50C-407E-A947-70E740481C1C}">
                <a14:useLocalDpi xmlns:a14="http://schemas.microsoft.com/office/drawing/2010/main" xmlns="" val="0"/>
              </a:ext>
            </a:extLst>
          </a:blip>
          <a:srcRect/>
          <a:stretch>
            <a:fillRect/>
          </a:stretch>
        </p:blipFill>
        <p:spPr bwMode="auto">
          <a:xfrm>
            <a:off x="1828800" y="2286000"/>
            <a:ext cx="6483890" cy="32766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pic>
    </p:spTree>
    <p:extLst>
      <p:ext uri="{BB962C8B-B14F-4D97-AF65-F5344CB8AC3E}">
        <p14:creationId xmlns:p14="http://schemas.microsoft.com/office/powerpoint/2010/main" xmlns="" val="2705291874"/>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othecary">
  <a:themeElements>
    <a:clrScheme name="Apothecary">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Apothecary">
      <a:majorFont>
        <a:latin typeface="Book Antiqua"/>
        <a:ea typeface=""/>
        <a:cs typeface=""/>
        <a:font script="Jpan" typeface="HGS明朝B"/>
        <a:font script="Hang" typeface="HY견명조"/>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a:ea typeface=""/>
        <a:cs typeface=""/>
        <a:font script="Jpan" typeface="ＭＳ ゴシック"/>
        <a:font script="Hang" typeface="HY견명조"/>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pothecary">
      <a:fillStyleLst>
        <a:solidFill>
          <a:schemeClr val="phClr"/>
        </a:solidFill>
        <a:gradFill rotWithShape="1">
          <a:gsLst>
            <a:gs pos="0">
              <a:schemeClr val="phClr">
                <a:tint val="1000"/>
                <a:satMod val="100000"/>
              </a:schemeClr>
            </a:gs>
            <a:gs pos="68000">
              <a:schemeClr val="phClr">
                <a:tint val="77000"/>
                <a:satMod val="100000"/>
              </a:schemeClr>
            </a:gs>
            <a:gs pos="81000">
              <a:schemeClr val="phClr">
                <a:tint val="79000"/>
                <a:satMod val="100000"/>
              </a:schemeClr>
            </a:gs>
            <a:gs pos="86000">
              <a:schemeClr val="phClr">
                <a:tint val="73000"/>
                <a:satMod val="100000"/>
              </a:schemeClr>
            </a:gs>
            <a:gs pos="100000">
              <a:schemeClr val="phClr">
                <a:tint val="35000"/>
                <a:satMod val="100000"/>
              </a:schemeClr>
            </a:gs>
          </a:gsLst>
          <a:lin ang="5400000" scaled="0"/>
        </a:gradFill>
        <a:gradFill rotWithShape="1">
          <a:gsLst>
            <a:gs pos="0">
              <a:schemeClr val="phClr">
                <a:tint val="73000"/>
                <a:shade val="100000"/>
                <a:satMod val="150000"/>
              </a:schemeClr>
            </a:gs>
            <a:gs pos="25000">
              <a:schemeClr val="phClr">
                <a:tint val="96000"/>
                <a:shade val="80000"/>
                <a:satMod val="105000"/>
              </a:schemeClr>
            </a:gs>
            <a:gs pos="38000">
              <a:schemeClr val="phClr">
                <a:tint val="96000"/>
                <a:shade val="59000"/>
                <a:satMod val="120000"/>
              </a:schemeClr>
            </a:gs>
            <a:gs pos="55000">
              <a:schemeClr val="phClr">
                <a:tint val="100000"/>
                <a:shade val="57000"/>
                <a:satMod val="120000"/>
              </a:schemeClr>
            </a:gs>
            <a:gs pos="80000">
              <a:schemeClr val="phClr">
                <a:tint val="100000"/>
                <a:shade val="56000"/>
                <a:satMod val="145000"/>
              </a:schemeClr>
            </a:gs>
            <a:gs pos="88000">
              <a:schemeClr val="phClr">
                <a:tint val="100000"/>
                <a:shade val="63000"/>
                <a:satMod val="160000"/>
              </a:schemeClr>
            </a:gs>
            <a:gs pos="100000">
              <a:schemeClr val="phClr">
                <a:tint val="99000"/>
                <a:shade val="100000"/>
                <a:satMod val="155000"/>
              </a:schemeClr>
            </a:gs>
          </a:gsLst>
          <a:lin ang="54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scene3d>
            <a:camera prst="orthographicFront">
              <a:rot lat="0" lon="0" rev="0"/>
            </a:camera>
            <a:lightRig rig="glow" dir="tl">
              <a:rot lat="0" lon="0" rev="1800000"/>
            </a:lightRig>
          </a:scene3d>
          <a:sp3d contourW="10160" prstMaterial="dkEdge">
            <a:bevelT w="0" h="0" prst="angle"/>
            <a:contourClr>
              <a:schemeClr val="phClr">
                <a:shade val="30000"/>
                <a:satMod val="150000"/>
              </a:schemeClr>
            </a:contourClr>
          </a:sp3d>
        </a:effectStyle>
        <a:effectStyle>
          <a:effectLst>
            <a:glow rad="50800">
              <a:schemeClr val="phClr">
                <a:tint val="68000"/>
                <a:shade val="93000"/>
                <a:alpha val="37000"/>
                <a:satMod val="250000"/>
              </a:schemeClr>
            </a:glow>
          </a:effectLst>
          <a:scene3d>
            <a:camera prst="orthographicFront">
              <a:rot lat="0" lon="0" rev="0"/>
            </a:camera>
            <a:lightRig rig="glow" dir="t">
              <a:rot lat="0" lon="0" rev="1800000"/>
            </a:lightRig>
          </a:scene3d>
          <a:sp3d contourW="10160" prstMaterial="dkEdge">
            <a:bevelT w="20320" h="19050" prst="angle"/>
            <a:contourClr>
              <a:schemeClr val="phClr">
                <a:shade val="30000"/>
                <a:satMod val="150000"/>
              </a:schemeClr>
            </a:contourClr>
          </a:sp3d>
        </a:effectStyle>
      </a:effectStyleLst>
      <a:bgFillStyleLst>
        <a:solidFill>
          <a:schemeClr val="phClr"/>
        </a:solidFill>
        <a:solidFill>
          <a:schemeClr val="phClr">
            <a:tint val="93000"/>
            <a:satMod val="140000"/>
          </a:schemeClr>
        </a:solidFill>
        <a:blipFill rotWithShape="1">
          <a:blip xmlns:r="http://schemas.openxmlformats.org/officeDocument/2006/relationships" r:embed="rId1">
            <a:duotone>
              <a:schemeClr val="phClr">
                <a:tint val="70000"/>
                <a:satMod val="170000"/>
              </a:schemeClr>
              <a:schemeClr val="phClr">
                <a:shade val="70000"/>
                <a:satMod val="13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Apothecary</Template>
  <TotalTime>104</TotalTime>
  <Words>502</Words>
  <Application>Microsoft Office PowerPoint</Application>
  <PresentationFormat>On-screen Show (4:3)</PresentationFormat>
  <Paragraphs>34</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Apothecary</vt:lpstr>
      <vt:lpstr>Responding to writing</vt:lpstr>
      <vt:lpstr>Research on responding</vt:lpstr>
      <vt:lpstr>Types of responding</vt:lpstr>
      <vt:lpstr>EXPERIENCES W/ FEEDBACK</vt:lpstr>
      <vt:lpstr>NOW WHAT?</vt:lpstr>
      <vt:lpstr>Ways to respond</vt:lpstr>
      <vt:lpstr>More about</vt:lpstr>
      <vt:lpstr>sayback</vt:lpstr>
      <vt:lpstr>Two-step summary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Responding to writing</dc:title>
  <dc:creator>Wood, Shane A</dc:creator>
  <cp:lastModifiedBy>Shane Wood</cp:lastModifiedBy>
  <cp:revision>29</cp:revision>
  <dcterms:created xsi:type="dcterms:W3CDTF">2015-02-11T15:51:29Z</dcterms:created>
  <dcterms:modified xsi:type="dcterms:W3CDTF">2015-02-15T16:09:27Z</dcterms:modified>
</cp:coreProperties>
</file>