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sandwich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Sandwiches without bread don’t make much sense (too messy); neither do sandwiches without meat or veggies (not much of a sandwich, really)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same applies to quote sandwiches—if you don’t have all 3 parts, it falls apart. (We call these hit-and-run quotes).</a:t>
            </a:r>
          </a:p>
        </p:txBody>
      </p:sp>
    </p:spTree>
    <p:extLst>
      <p:ext uri="{BB962C8B-B14F-4D97-AF65-F5344CB8AC3E}">
        <p14:creationId xmlns:p14="http://schemas.microsoft.com/office/powerpoint/2010/main" val="41160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the signal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You first need to introduce your quote to your reader. This helps your reader transition from your style of writing to another person’s.</a:t>
            </a:r>
          </a:p>
          <a:p>
            <a:endParaRPr lang="en-US" sz="2200" dirty="0"/>
          </a:p>
          <a:p>
            <a:r>
              <a:rPr lang="en-US" sz="2200" dirty="0" smtClean="0"/>
              <a:t>In this signal phrase, you should state the author’s name, the title of the source, and perhaps even a little description of the source</a:t>
            </a:r>
          </a:p>
          <a:p>
            <a:endParaRPr lang="en-US" sz="2200" dirty="0"/>
          </a:p>
          <a:p>
            <a:r>
              <a:rPr lang="en-US" sz="2200" dirty="0" smtClean="0"/>
              <a:t>For example: </a:t>
            </a:r>
            <a:r>
              <a:rPr lang="en-US" sz="2200" dirty="0" smtClean="0">
                <a:solidFill>
                  <a:srgbClr val="00B050"/>
                </a:solidFill>
              </a:rPr>
              <a:t>In her now classic study of mid-nineteenth-century bourgeois sentimentalism, </a:t>
            </a:r>
            <a:r>
              <a:rPr lang="en-US" sz="2200" i="1" dirty="0" smtClean="0">
                <a:solidFill>
                  <a:srgbClr val="00B050"/>
                </a:solidFill>
              </a:rPr>
              <a:t>Confidence Men and Painted Women</a:t>
            </a:r>
            <a:r>
              <a:rPr lang="en-US" sz="2200" dirty="0" smtClean="0">
                <a:solidFill>
                  <a:srgbClr val="00B050"/>
                </a:solidFill>
              </a:rPr>
              <a:t>, Karen </a:t>
            </a:r>
            <a:r>
              <a:rPr lang="en-US" sz="2200" dirty="0" err="1" smtClean="0">
                <a:solidFill>
                  <a:srgbClr val="00B050"/>
                </a:solidFill>
              </a:rPr>
              <a:t>Halttunen</a:t>
            </a:r>
            <a:r>
              <a:rPr lang="en-US" sz="2200" dirty="0" smtClean="0">
                <a:solidFill>
                  <a:srgbClr val="00B050"/>
                </a:solidFill>
              </a:rPr>
              <a:t> contends …</a:t>
            </a:r>
          </a:p>
        </p:txBody>
      </p:sp>
    </p:spTree>
    <p:extLst>
      <p:ext uri="{BB962C8B-B14F-4D97-AF65-F5344CB8AC3E}">
        <p14:creationId xmlns:p14="http://schemas.microsoft.com/office/powerpoint/2010/main" val="42046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the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you’ve introduced the quote, you’ll want to integrate it into the fabric of your sentence. </a:t>
            </a:r>
          </a:p>
          <a:p>
            <a:r>
              <a:rPr lang="en-US" dirty="0" smtClean="0"/>
              <a:t>This should be a smooth transition. 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B050"/>
                </a:solidFill>
              </a:rPr>
              <a:t>In her now classic study of </a:t>
            </a:r>
            <a:r>
              <a:rPr lang="en-US" dirty="0" smtClean="0">
                <a:solidFill>
                  <a:srgbClr val="00B050"/>
                </a:solidFill>
              </a:rPr>
              <a:t>mid-nineteenth-century </a:t>
            </a:r>
            <a:r>
              <a:rPr lang="en-US" dirty="0">
                <a:solidFill>
                  <a:srgbClr val="00B050"/>
                </a:solidFill>
              </a:rPr>
              <a:t>bourgeois sentimentalism, </a:t>
            </a:r>
            <a:r>
              <a:rPr lang="en-US" i="1" dirty="0">
                <a:solidFill>
                  <a:srgbClr val="00B050"/>
                </a:solidFill>
              </a:rPr>
              <a:t>Confidence Men and Painted Women</a:t>
            </a:r>
            <a:r>
              <a:rPr lang="en-US" dirty="0">
                <a:solidFill>
                  <a:srgbClr val="00B050"/>
                </a:solidFill>
              </a:rPr>
              <a:t>, Karen </a:t>
            </a:r>
            <a:r>
              <a:rPr lang="en-US" dirty="0" err="1" smtClean="0">
                <a:solidFill>
                  <a:srgbClr val="00B050"/>
                </a:solidFill>
              </a:rPr>
              <a:t>Halttunen</a:t>
            </a:r>
            <a:r>
              <a:rPr lang="en-US" dirty="0" smtClean="0">
                <a:solidFill>
                  <a:srgbClr val="00B050"/>
                </a:solidFill>
              </a:rPr>
              <a:t> contends </a:t>
            </a:r>
            <a:r>
              <a:rPr lang="en-US" dirty="0" smtClean="0">
                <a:solidFill>
                  <a:srgbClr val="FF0000"/>
                </a:solidFill>
              </a:rPr>
              <a:t>that the “ultimate threat of the confidence man was his power to subvert the American republican experiment” (9).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Don’t forget the in-text citation!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Restating the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Lastly, you’ll need to restate the quote in your own words.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In her now classic study of mid-nineteenth-century bourgeois sentimentalism, </a:t>
            </a:r>
            <a:r>
              <a:rPr lang="en-US" i="1" dirty="0">
                <a:solidFill>
                  <a:srgbClr val="00B050"/>
                </a:solidFill>
              </a:rPr>
              <a:t>Confidence Men and Painted Women</a:t>
            </a:r>
            <a:r>
              <a:rPr lang="en-US" dirty="0">
                <a:solidFill>
                  <a:srgbClr val="00B050"/>
                </a:solidFill>
              </a:rPr>
              <a:t>, Karen </a:t>
            </a:r>
            <a:r>
              <a:rPr lang="en-US" smtClean="0">
                <a:solidFill>
                  <a:srgbClr val="00B050"/>
                </a:solidFill>
              </a:rPr>
              <a:t>Halttunen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contends </a:t>
            </a:r>
            <a:r>
              <a:rPr lang="en-US" dirty="0">
                <a:solidFill>
                  <a:srgbClr val="FF0000"/>
                </a:solidFill>
              </a:rPr>
              <a:t>that the “ultimate threat of the confidence man was his power to </a:t>
            </a:r>
            <a:r>
              <a:rPr lang="en-US" dirty="0" smtClean="0">
                <a:solidFill>
                  <a:srgbClr val="FF0000"/>
                </a:solidFill>
              </a:rPr>
              <a:t>undermine </a:t>
            </a:r>
            <a:r>
              <a:rPr lang="en-US" dirty="0">
                <a:solidFill>
                  <a:srgbClr val="FF0000"/>
                </a:solidFill>
              </a:rPr>
              <a:t>the American republican experiment” (9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r>
              <a:rPr lang="en-US" dirty="0" smtClean="0">
                <a:solidFill>
                  <a:srgbClr val="00B0F0"/>
                </a:solidFill>
              </a:rPr>
              <a:t>Essentially, the confidence man attacked the country’s burgeoning national character by attacking its most prized liberal citizen: the promising, but largely vulnerable, self-made man.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Restating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Most people forget to do the third part.</a:t>
            </a:r>
          </a:p>
          <a:p>
            <a:r>
              <a:rPr lang="en-US" sz="2400" dirty="0" smtClean="0"/>
              <a:t>Don’t do this; it’s arguably the most important!</a:t>
            </a:r>
          </a:p>
          <a:p>
            <a:endParaRPr lang="en-US" sz="2400" dirty="0"/>
          </a:p>
          <a:p>
            <a:r>
              <a:rPr lang="en-US" sz="2400" dirty="0" smtClean="0"/>
              <a:t>Why? </a:t>
            </a:r>
          </a:p>
          <a:p>
            <a:r>
              <a:rPr lang="en-US" sz="2400" dirty="0" smtClean="0"/>
              <a:t>1. This is how you </a:t>
            </a:r>
            <a:r>
              <a:rPr lang="en-US" sz="2400" i="1" dirty="0" smtClean="0"/>
              <a:t>own</a:t>
            </a:r>
            <a:r>
              <a:rPr lang="en-US" sz="2400" dirty="0" smtClean="0"/>
              <a:t> the quote. This paper is about your voice; your quotes are your backup singers—always useful, but never the star of the show.</a:t>
            </a:r>
          </a:p>
          <a:p>
            <a:r>
              <a:rPr lang="en-US" sz="2400" dirty="0" smtClean="0"/>
              <a:t>2. This is where you tell your reader how this quote relates to the rest of your paper.</a:t>
            </a:r>
          </a:p>
          <a:p>
            <a:r>
              <a:rPr lang="en-US" sz="2400" dirty="0" smtClean="0"/>
              <a:t>3. It’s an exit transition.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62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Introductory signal phrases:</a:t>
            </a:r>
          </a:p>
          <a:p>
            <a:r>
              <a:rPr lang="en-US" sz="2800" dirty="0" smtClean="0"/>
              <a:t>According to…,  (Name) suggests…, (Name) argues that…, (Title) makes the claim that…</a:t>
            </a:r>
          </a:p>
          <a:p>
            <a:endParaRPr lang="en-US" sz="2800" dirty="0" smtClean="0"/>
          </a:p>
          <a:p>
            <a:r>
              <a:rPr lang="en-US" sz="2800" dirty="0" smtClean="0"/>
              <a:t>Exit signal phrases:</a:t>
            </a:r>
          </a:p>
          <a:p>
            <a:pPr marL="0" indent="0">
              <a:buNone/>
            </a:pPr>
            <a:r>
              <a:rPr lang="en-US" sz="2800" dirty="0" smtClean="0"/>
              <a:t>Basically, essentially, in other words, The point is that…, In short,…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122</TotalTime>
  <Words>432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Integrating sources</vt:lpstr>
      <vt:lpstr>How to make a sandwich</vt:lpstr>
      <vt:lpstr>Starting with the signal phrase</vt:lpstr>
      <vt:lpstr>Integrating the quote</vt:lpstr>
      <vt:lpstr>Restating the quote</vt:lpstr>
      <vt:lpstr>Restating is important</vt:lpstr>
      <vt:lpstr>Helpful phrases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with sources</dc:title>
  <dc:creator>Melissa Gilstrap</dc:creator>
  <cp:lastModifiedBy>Shane Wood</cp:lastModifiedBy>
  <cp:revision>19</cp:revision>
  <dcterms:created xsi:type="dcterms:W3CDTF">2015-09-05T02:49:25Z</dcterms:created>
  <dcterms:modified xsi:type="dcterms:W3CDTF">2015-12-01T23:11:58Z</dcterms:modified>
</cp:coreProperties>
</file>