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10/5/2015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Death, Pain, suffering, and Grief</a:t>
            </a:r>
            <a:endParaRPr lang="en-US" dirty="0"/>
          </a:p>
        </p:txBody>
      </p:sp>
      <p:sp>
        <p:nvSpPr>
          <p:cNvPr id="3" name="Subtitle 2"/>
          <p:cNvSpPr>
            <a:spLocks noGrp="1"/>
          </p:cNvSpPr>
          <p:nvPr>
            <p:ph type="subTitle" idx="1"/>
          </p:nvPr>
        </p:nvSpPr>
        <p:spPr>
          <a:xfrm>
            <a:off x="9283460" y="4977338"/>
            <a:ext cx="3200400" cy="1299086"/>
          </a:xfrm>
        </p:spPr>
        <p:txBody>
          <a:bodyPr>
            <a:normAutofit/>
          </a:bodyPr>
          <a:lstStyle/>
          <a:p>
            <a:r>
              <a:rPr lang="en-US" sz="5000" dirty="0" smtClean="0">
                <a:latin typeface="+mj-lt"/>
              </a:rPr>
              <a:t>GRIEF</a:t>
            </a:r>
            <a:endParaRPr lang="en-US" sz="5000" dirty="0">
              <a:latin typeface="+mj-lt"/>
            </a:endParaRPr>
          </a:p>
        </p:txBody>
      </p:sp>
    </p:spTree>
    <p:extLst>
      <p:ext uri="{BB962C8B-B14F-4D97-AF65-F5344CB8AC3E}">
        <p14:creationId xmlns:p14="http://schemas.microsoft.com/office/powerpoint/2010/main" val="3885190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Defining </a:t>
            </a:r>
            <a:r>
              <a:rPr lang="en-US" dirty="0" smtClean="0">
                <a:solidFill>
                  <a:schemeClr val="tx1"/>
                </a:solidFill>
              </a:rPr>
              <a:t>grief </a:t>
            </a:r>
            <a:r>
              <a:rPr lang="en-US" dirty="0">
                <a:solidFill>
                  <a:schemeClr val="tx1"/>
                </a:solidFill>
              </a:rPr>
              <a:t>/ describing </a:t>
            </a:r>
            <a:r>
              <a:rPr lang="en-US" dirty="0" smtClean="0">
                <a:solidFill>
                  <a:schemeClr val="tx1"/>
                </a:solidFill>
              </a:rPr>
              <a:t>grief</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lgn="ctr">
              <a:buNone/>
            </a:pPr>
            <a:r>
              <a:rPr lang="en-US" sz="1700" u="sng" dirty="0">
                <a:latin typeface="Times New Roman" panose="02020603050405020304" pitchFamily="18" charset="0"/>
                <a:cs typeface="Times New Roman" panose="02020603050405020304" pitchFamily="18" charset="0"/>
              </a:rPr>
              <a:t>Definition(s) </a:t>
            </a: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mental suffering or distress over affliction or loss; sharp sorrow</a:t>
            </a:r>
            <a:endParaRPr lang="en-US" sz="17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painful regret</a:t>
            </a: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deep sadness</a:t>
            </a:r>
            <a:endParaRPr lang="en-US" sz="1700" dirty="0">
              <a:latin typeface="Times New Roman" panose="02020603050405020304" pitchFamily="18" charset="0"/>
              <a:cs typeface="Times New Roman" panose="02020603050405020304" pitchFamily="18" charset="0"/>
            </a:endParaRPr>
          </a:p>
          <a:p>
            <a:pPr marL="0" indent="0" algn="ctr">
              <a:buNone/>
            </a:pPr>
            <a:r>
              <a:rPr lang="en-US" sz="1700" u="sng" dirty="0" smtClean="0">
                <a:latin typeface="Times New Roman" panose="02020603050405020304" pitchFamily="18" charset="0"/>
                <a:cs typeface="Times New Roman" panose="02020603050405020304" pitchFamily="18" charset="0"/>
              </a:rPr>
              <a:t>Description(s</a:t>
            </a:r>
            <a:r>
              <a:rPr lang="en-US" sz="1700" u="sng"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loss of a loved one</a:t>
            </a:r>
            <a:endParaRPr lang="en-US" sz="17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physical reactions: fatigue, stress, anxiety, pain, etc.</a:t>
            </a:r>
            <a:endParaRPr lang="en-US" sz="17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no timetable</a:t>
            </a:r>
            <a:endParaRPr lang="en-US" sz="1700" dirty="0">
              <a:latin typeface="Times New Roman" panose="02020603050405020304" pitchFamily="18" charset="0"/>
              <a:cs typeface="Times New Roman" panose="02020603050405020304" pitchFamily="18" charset="0"/>
            </a:endParaRPr>
          </a:p>
          <a:p>
            <a:pPr marL="0" indent="0" algn="ctr">
              <a:buNone/>
            </a:pPr>
            <a:r>
              <a:rPr lang="en-US" sz="1700" u="sng" dirty="0">
                <a:latin typeface="Times New Roman" panose="02020603050405020304" pitchFamily="18" charset="0"/>
                <a:cs typeface="Times New Roman" panose="02020603050405020304" pitchFamily="18" charset="0"/>
              </a:rPr>
              <a:t>Origin</a:t>
            </a:r>
          </a:p>
          <a:p>
            <a:pPr>
              <a:buFont typeface="Arial" panose="020B0604020202020204" pitchFamily="34" charset="0"/>
              <a:buChar char="•"/>
            </a:pPr>
            <a:r>
              <a:rPr lang="en-US" sz="1700" dirty="0">
                <a:solidFill>
                  <a:srgbClr val="FF0000"/>
                </a:solidFill>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1175-1225; Middle English </a:t>
            </a:r>
            <a:r>
              <a:rPr lang="en-US" sz="1700" i="1" dirty="0" smtClean="0">
                <a:latin typeface="Times New Roman" panose="02020603050405020304" pitchFamily="18" charset="0"/>
                <a:cs typeface="Times New Roman" panose="02020603050405020304" pitchFamily="18" charset="0"/>
              </a:rPr>
              <a:t>gref</a:t>
            </a:r>
            <a:r>
              <a:rPr lang="en-US" sz="1700" dirty="0" smtClean="0">
                <a:latin typeface="Times New Roman" panose="02020603050405020304" pitchFamily="18" charset="0"/>
                <a:cs typeface="Times New Roman" panose="02020603050405020304" pitchFamily="18" charset="0"/>
              </a:rPr>
              <a:t>, </a:t>
            </a:r>
            <a:r>
              <a:rPr lang="en-US" sz="1700" i="1" dirty="0" smtClean="0">
                <a:latin typeface="Times New Roman" panose="02020603050405020304" pitchFamily="18" charset="0"/>
                <a:cs typeface="Times New Roman" panose="02020603050405020304" pitchFamily="18" charset="0"/>
              </a:rPr>
              <a:t>grief</a:t>
            </a:r>
            <a:r>
              <a:rPr lang="en-US" sz="1700" dirty="0" smtClean="0">
                <a:latin typeface="Times New Roman" panose="02020603050405020304" pitchFamily="18" charset="0"/>
                <a:cs typeface="Times New Roman" panose="02020603050405020304" pitchFamily="18" charset="0"/>
              </a:rPr>
              <a:t>; Anglo French </a:t>
            </a:r>
            <a:r>
              <a:rPr lang="en-US" sz="1700" i="1" dirty="0" smtClean="0">
                <a:latin typeface="Times New Roman" panose="02020603050405020304" pitchFamily="18" charset="0"/>
                <a:cs typeface="Times New Roman" panose="02020603050405020304" pitchFamily="18" charset="0"/>
              </a:rPr>
              <a:t>gref</a:t>
            </a:r>
            <a:endParaRPr lang="en-US" sz="17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3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on grief</a:t>
            </a:r>
            <a:endParaRPr lang="en-US" dirty="0"/>
          </a:p>
        </p:txBody>
      </p:sp>
      <p:sp>
        <p:nvSpPr>
          <p:cNvPr id="3" name="Content Placeholder 2"/>
          <p:cNvSpPr>
            <a:spLocks noGrp="1"/>
          </p:cNvSpPr>
          <p:nvPr>
            <p:ph idx="1"/>
          </p:nvPr>
        </p:nvSpPr>
        <p:spPr/>
        <p:txBody>
          <a:bodyPr>
            <a:normAutofit fontScale="85000" lnSpcReduction="10000"/>
          </a:bodyPr>
          <a:lstStyle/>
          <a:p>
            <a:r>
              <a:rPr lang="en-US" sz="2000" dirty="0" smtClean="0">
                <a:latin typeface="Times New Roman" panose="02020603050405020304" pitchFamily="18" charset="0"/>
                <a:cs typeface="Times New Roman" panose="02020603050405020304" pitchFamily="18" charset="0"/>
              </a:rPr>
              <a:t>“I will not say, do not weep, for not all tears are an evil.”</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J.R.R. Tolkien</a:t>
            </a:r>
            <a:endParaRPr lang="en-US" sz="2000" dirty="0">
              <a:latin typeface="Times New Roman" panose="02020603050405020304" pitchFamily="18" charset="0"/>
              <a:cs typeface="Times New Roman" panose="02020603050405020304" pitchFamily="18" charset="0"/>
            </a:endParaRPr>
          </a:p>
          <a:p>
            <a:pPr>
              <a:lnSpc>
                <a:spcPct val="100000"/>
              </a:lnSpc>
            </a:pP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Only people who are capable of loving strongly can also suffer great sorrow, but this same necessity of loving serves to counteract their grief and heals them</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Leo Tolstoy</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Grief can destroy you --or focus you. You can decide a relationship was all for nothing if it had to end in death, and you alone. </a:t>
            </a:r>
            <a:r>
              <a:rPr lang="en-US" sz="2000" dirty="0" smtClean="0">
                <a:latin typeface="Times New Roman" panose="02020603050405020304" pitchFamily="18" charset="0"/>
                <a:cs typeface="Times New Roman" panose="02020603050405020304" pitchFamily="18" charset="0"/>
              </a:rPr>
              <a:t>Or </a:t>
            </a:r>
            <a:r>
              <a:rPr lang="en-US" sz="2000" dirty="0">
                <a:latin typeface="Times New Roman" panose="02020603050405020304" pitchFamily="18" charset="0"/>
                <a:cs typeface="Times New Roman" panose="02020603050405020304" pitchFamily="18" charset="0"/>
              </a:rPr>
              <a:t>you can realize that every moment of it had more meaning than you dared to recognize at the time, so much meaning it scared you, so you just lived, just took for granted the love and laughter of each day, and didn't allow yourself to consider the sacredness of it</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Dean Koontz</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“To weep is to make less the depth of grief.” </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–William Shakespeare</a:t>
            </a:r>
          </a:p>
          <a:p>
            <a:endParaRPr lang="en-US" dirty="0"/>
          </a:p>
        </p:txBody>
      </p:sp>
    </p:spTree>
    <p:extLst>
      <p:ext uri="{BB962C8B-B14F-4D97-AF65-F5344CB8AC3E}">
        <p14:creationId xmlns:p14="http://schemas.microsoft.com/office/powerpoint/2010/main" val="68752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quotes on grief</a:t>
            </a:r>
            <a:endParaRPr lang="en-US" dirty="0"/>
          </a:p>
        </p:txBody>
      </p:sp>
      <p:sp>
        <p:nvSpPr>
          <p:cNvPr id="3" name="Content Placeholder 2"/>
          <p:cNvSpPr>
            <a:spLocks noGrp="1"/>
          </p:cNvSpPr>
          <p:nvPr>
            <p:ph idx="1"/>
          </p:nvPr>
        </p:nvSpPr>
        <p:spPr/>
        <p:txBody>
          <a:bodyPr/>
          <a:lstStyle/>
          <a:p>
            <a:r>
              <a:rPr lang="en-US" sz="1700" dirty="0" smtClean="0">
                <a:latin typeface="Times New Roman" panose="02020603050405020304" pitchFamily="18" charset="0"/>
                <a:cs typeface="Times New Roman" panose="02020603050405020304" pitchFamily="18" charset="0"/>
              </a:rPr>
              <a:t>“Grief </a:t>
            </a:r>
            <a:r>
              <a:rPr lang="en-US" sz="1700" dirty="0">
                <a:latin typeface="Times New Roman" panose="02020603050405020304" pitchFamily="18" charset="0"/>
                <a:cs typeface="Times New Roman" panose="02020603050405020304" pitchFamily="18" charset="0"/>
              </a:rPr>
              <a:t>is a most peculiar thing; we’re so helpless in the face of it. It’s like a window that will simply open of its own accord. The room grows cold, and we can do nothing but shiver. But it opens a little less each time, and a little less; and one day we wonder what has become of it</a:t>
            </a:r>
            <a:r>
              <a:rPr lang="en-US" sz="1700" dirty="0" smtClean="0">
                <a:latin typeface="Times New Roman" panose="02020603050405020304" pitchFamily="18" charset="0"/>
                <a:cs typeface="Times New Roman" panose="02020603050405020304" pitchFamily="18" charset="0"/>
              </a:rPr>
              <a:t>.”</a:t>
            </a:r>
          </a:p>
          <a:p>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Arthur Golden</a:t>
            </a:r>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“Nothing </a:t>
            </a:r>
            <a:r>
              <a:rPr lang="en-US" sz="1700" dirty="0">
                <a:latin typeface="Times New Roman" panose="02020603050405020304" pitchFamily="18" charset="0"/>
                <a:cs typeface="Times New Roman" panose="02020603050405020304" pitchFamily="18" charset="0"/>
              </a:rPr>
              <a:t>that grieves us can be called little: by the eternal laws of proportion a child's loss of a doll and a king's loss of a crown are events of the same </a:t>
            </a:r>
            <a:r>
              <a:rPr lang="en-US" sz="1700" dirty="0" smtClean="0">
                <a:latin typeface="Times New Roman" panose="02020603050405020304" pitchFamily="18" charset="0"/>
                <a:cs typeface="Times New Roman" panose="02020603050405020304" pitchFamily="18" charset="0"/>
              </a:rPr>
              <a:t>size.” </a:t>
            </a:r>
          </a:p>
          <a:p>
            <a:r>
              <a:rPr lang="en-US" sz="1700" dirty="0" smtClean="0">
                <a:latin typeface="Times New Roman" panose="02020603050405020304" pitchFamily="18" charset="0"/>
                <a:cs typeface="Times New Roman" panose="02020603050405020304" pitchFamily="18" charset="0"/>
              </a:rPr>
              <a:t>– Mark Twain</a:t>
            </a:r>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cs typeface="Times New Roman" panose="02020603050405020304" pitchFamily="18" charset="0"/>
              </a:rPr>
              <a:t>“Grief teaches the steadiest mind to waver.” </a:t>
            </a:r>
          </a:p>
          <a:p>
            <a:r>
              <a:rPr lang="en-US" sz="1700" dirty="0" smtClean="0">
                <a:latin typeface="Times New Roman" panose="02020603050405020304" pitchFamily="18" charset="0"/>
                <a:cs typeface="Times New Roman" panose="02020603050405020304" pitchFamily="18" charset="0"/>
              </a:rPr>
              <a:t>– Sophocles </a:t>
            </a:r>
          </a:p>
        </p:txBody>
      </p:sp>
    </p:spTree>
    <p:extLst>
      <p:ext uri="{BB962C8B-B14F-4D97-AF65-F5344CB8AC3E}">
        <p14:creationId xmlns:p14="http://schemas.microsoft.com/office/powerpoint/2010/main" val="124182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r>
              <a:rPr lang="en-US" sz="1700" dirty="0" smtClean="0">
                <a:latin typeface="Times New Roman" panose="02020603050405020304" pitchFamily="18" charset="0"/>
                <a:cs typeface="Times New Roman" panose="02020603050405020304" pitchFamily="18" charset="0"/>
              </a:rPr>
              <a:t>C.S. Lewis writes, “No one ever told me that grief felt so like fear…the sensation is like being afraid” (19), and later he writes, “When I speak of fear, I mean the merely animal fear, the recoil of the organism from its destruction; the smothery feeling; the sense of being a rat in a trap” (30). What does he mean?</a:t>
            </a:r>
          </a:p>
          <a:p>
            <a:r>
              <a:rPr lang="en-US" sz="1700" dirty="0" smtClean="0">
                <a:latin typeface="Times New Roman" panose="02020603050405020304" pitchFamily="18" charset="0"/>
                <a:cs typeface="Times New Roman" panose="02020603050405020304" pitchFamily="18" charset="0"/>
              </a:rPr>
              <a:t>C.S. Lewis writes, “At first I was very afraid of going to places where H. and I had been happy…the act of living is different all through. Her absence is like the sky, spread over everything” (27-28). What does this say about nostalgia? How does space embrace memories? Are we attaching the memory to the specific person, to the specific moment, to the specific space? Can we ever occupy that space again without the memory of loss? Lewis seems to be frustrated by the idea of memory equaling life (36).</a:t>
            </a:r>
          </a:p>
          <a:p>
            <a:r>
              <a:rPr lang="en-US" sz="1700" dirty="0" smtClean="0">
                <a:latin typeface="Times New Roman" panose="02020603050405020304" pitchFamily="18" charset="0"/>
                <a:cs typeface="Times New Roman" panose="02020603050405020304" pitchFamily="18" charset="0"/>
              </a:rPr>
              <a:t>Lewis talks about the projection of an individual, often how we project their thoughts, image, even words, and he mentions how we interpret things through our own lens – how does this influence what we remember and how does this impact the grieving process? Perception vs. reality? (34-35)</a:t>
            </a:r>
          </a:p>
          <a:p>
            <a:r>
              <a:rPr lang="en-US" sz="1700" dirty="0" smtClean="0">
                <a:latin typeface="Times New Roman" panose="02020603050405020304" pitchFamily="18" charset="0"/>
                <a:cs typeface="Times New Roman" panose="02020603050405020304" pitchFamily="18" charset="0"/>
              </a:rPr>
              <a:t>“It is hard to have patience with people who say, ‘There is no death’ or ‘Death doesn’t matter.’ There is death. And whatever is matters. And whatever happens has consequences, and it and they are irrevocable and irreversible. You might as well say that birth doesn’t matter” (31-32). </a:t>
            </a:r>
          </a:p>
          <a:p>
            <a:r>
              <a:rPr lang="en-US" sz="1700" dirty="0" smtClean="0">
                <a:latin typeface="Times New Roman" panose="02020603050405020304" pitchFamily="18" charset="0"/>
                <a:cs typeface="Times New Roman" panose="02020603050405020304" pitchFamily="18" charset="0"/>
              </a:rPr>
              <a:t>“Ten minutes—ten seconds—of the real H. would correct all this,” Lewis writes (36). But Death has no negotiations.</a:t>
            </a:r>
          </a:p>
          <a:p>
            <a:r>
              <a:rPr lang="en-US" sz="1700" dirty="0" smtClean="0">
                <a:latin typeface="Times New Roman" panose="02020603050405020304" pitchFamily="18" charset="0"/>
                <a:cs typeface="Times New Roman" panose="02020603050405020304" pitchFamily="18" charset="0"/>
              </a:rPr>
              <a:t>“You never know how much you really believe in anything until its truth or falsehood becomes a </a:t>
            </a:r>
            <a:r>
              <a:rPr lang="en-US" sz="1700" dirty="0" smtClean="0">
                <a:latin typeface="Times New Roman" panose="02020603050405020304" pitchFamily="18" charset="0"/>
                <a:cs typeface="Times New Roman" panose="02020603050405020304" pitchFamily="18" charset="0"/>
              </a:rPr>
              <a:t>matter </a:t>
            </a:r>
            <a:r>
              <a:rPr lang="en-US" sz="1700" dirty="0" smtClean="0">
                <a:latin typeface="Times New Roman" panose="02020603050405020304" pitchFamily="18" charset="0"/>
                <a:cs typeface="Times New Roman" panose="02020603050405020304" pitchFamily="18" charset="0"/>
              </a:rPr>
              <a:t>of life and death to you” (39).</a:t>
            </a: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859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112</TotalTime>
  <Words>698</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Times New Roman</vt:lpstr>
      <vt:lpstr>Tw Cen MT</vt:lpstr>
      <vt:lpstr>Tw Cen MT Condensed</vt:lpstr>
      <vt:lpstr>Wingdings 3</vt:lpstr>
      <vt:lpstr>Integral</vt:lpstr>
      <vt:lpstr>Death, Pain, suffering, and Grief</vt:lpstr>
      <vt:lpstr>Defining grief / describing grief</vt:lpstr>
      <vt:lpstr>Quotes on grief</vt:lpstr>
      <vt:lpstr>…More quotes on grief</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Pain, suffering, and Grief</dc:title>
  <dc:creator>Shane Wood</dc:creator>
  <cp:lastModifiedBy>Shane Wood</cp:lastModifiedBy>
  <cp:revision>28</cp:revision>
  <dcterms:created xsi:type="dcterms:W3CDTF">2015-10-05T14:23:17Z</dcterms:created>
  <dcterms:modified xsi:type="dcterms:W3CDTF">2015-10-05T16:45:40Z</dcterms:modified>
</cp:coreProperties>
</file>