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888BF9B2-CC5B-4F8C-B1C2-0BA62D2435C5}" type="datetimeFigureOut">
              <a:rPr lang="en-US" smtClean="0"/>
              <a:t>4/15/2015</a:t>
            </a:fld>
            <a:endParaRPr lang="en-US"/>
          </a:p>
        </p:txBody>
      </p:sp>
      <p:sp>
        <p:nvSpPr>
          <p:cNvPr id="16" name="Slide Number Placeholder 15"/>
          <p:cNvSpPr>
            <a:spLocks noGrp="1"/>
          </p:cNvSpPr>
          <p:nvPr>
            <p:ph type="sldNum" sz="quarter" idx="11"/>
          </p:nvPr>
        </p:nvSpPr>
        <p:spPr/>
        <p:txBody>
          <a:bodyPr/>
          <a:lstStyle/>
          <a:p>
            <a:fld id="{7860A7EA-6D37-4BF4-9508-88BFF069D80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BF9B2-CC5B-4F8C-B1C2-0BA62D2435C5}"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0A7EA-6D37-4BF4-9508-88BFF069D8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8BF9B2-CC5B-4F8C-B1C2-0BA62D2435C5}"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0A7EA-6D37-4BF4-9508-88BFF069D8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888BF9B2-CC5B-4F8C-B1C2-0BA62D2435C5}" type="datetimeFigureOut">
              <a:rPr lang="en-US" smtClean="0"/>
              <a:t>4/15/2015</a:t>
            </a:fld>
            <a:endParaRPr lang="en-US"/>
          </a:p>
        </p:txBody>
      </p:sp>
      <p:sp>
        <p:nvSpPr>
          <p:cNvPr id="15" name="Slide Number Placeholder 14"/>
          <p:cNvSpPr>
            <a:spLocks noGrp="1"/>
          </p:cNvSpPr>
          <p:nvPr>
            <p:ph type="sldNum" sz="quarter" idx="11"/>
          </p:nvPr>
        </p:nvSpPr>
        <p:spPr/>
        <p:txBody>
          <a:bodyPr/>
          <a:lstStyle/>
          <a:p>
            <a:fld id="{7860A7EA-6D37-4BF4-9508-88BFF069D80B}"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888BF9B2-CC5B-4F8C-B1C2-0BA62D2435C5}" type="datetimeFigureOut">
              <a:rPr lang="en-US" smtClean="0"/>
              <a:t>4/15/2015</a:t>
            </a:fld>
            <a:endParaRPr lang="en-US"/>
          </a:p>
        </p:txBody>
      </p:sp>
      <p:sp>
        <p:nvSpPr>
          <p:cNvPr id="13" name="Slide Number Placeholder 12"/>
          <p:cNvSpPr>
            <a:spLocks noGrp="1"/>
          </p:cNvSpPr>
          <p:nvPr>
            <p:ph type="sldNum" sz="quarter" idx="11"/>
          </p:nvPr>
        </p:nvSpPr>
        <p:spPr/>
        <p:txBody>
          <a:bodyPr/>
          <a:lstStyle/>
          <a:p>
            <a:fld id="{7860A7EA-6D37-4BF4-9508-88BFF069D80B}"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88BF9B2-CC5B-4F8C-B1C2-0BA62D2435C5}" type="datetimeFigureOut">
              <a:rPr lang="en-US" smtClean="0"/>
              <a:t>4/15/2015</a:t>
            </a:fld>
            <a:endParaRPr lang="en-US"/>
          </a:p>
        </p:txBody>
      </p:sp>
      <p:sp>
        <p:nvSpPr>
          <p:cNvPr id="9" name="Slide Number Placeholder 8"/>
          <p:cNvSpPr>
            <a:spLocks noGrp="1"/>
          </p:cNvSpPr>
          <p:nvPr>
            <p:ph type="sldNum" sz="quarter" idx="11"/>
          </p:nvPr>
        </p:nvSpPr>
        <p:spPr/>
        <p:txBody>
          <a:bodyPr/>
          <a:lstStyle/>
          <a:p>
            <a:fld id="{7860A7EA-6D37-4BF4-9508-88BFF069D80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888BF9B2-CC5B-4F8C-B1C2-0BA62D2435C5}" type="datetimeFigureOut">
              <a:rPr lang="en-US" smtClean="0"/>
              <a:t>4/15/2015</a:t>
            </a:fld>
            <a:endParaRPr lang="en-US"/>
          </a:p>
        </p:txBody>
      </p:sp>
      <p:sp>
        <p:nvSpPr>
          <p:cNvPr id="15" name="Slide Number Placeholder 14"/>
          <p:cNvSpPr>
            <a:spLocks noGrp="1"/>
          </p:cNvSpPr>
          <p:nvPr>
            <p:ph type="sldNum" sz="quarter" idx="11"/>
          </p:nvPr>
        </p:nvSpPr>
        <p:spPr/>
        <p:txBody>
          <a:bodyPr/>
          <a:lstStyle/>
          <a:p>
            <a:fld id="{7860A7EA-6D37-4BF4-9508-88BFF069D80B}"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88BF9B2-CC5B-4F8C-B1C2-0BA62D2435C5}" type="datetimeFigureOut">
              <a:rPr lang="en-US" smtClean="0"/>
              <a:t>4/15/2015</a:t>
            </a:fld>
            <a:endParaRPr lang="en-US"/>
          </a:p>
        </p:txBody>
      </p:sp>
      <p:sp>
        <p:nvSpPr>
          <p:cNvPr id="8" name="Slide Number Placeholder 7"/>
          <p:cNvSpPr>
            <a:spLocks noGrp="1"/>
          </p:cNvSpPr>
          <p:nvPr>
            <p:ph type="sldNum" sz="quarter" idx="11"/>
          </p:nvPr>
        </p:nvSpPr>
        <p:spPr/>
        <p:txBody>
          <a:bodyPr/>
          <a:lstStyle/>
          <a:p>
            <a:fld id="{7860A7EA-6D37-4BF4-9508-88BFF069D80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8BF9B2-CC5B-4F8C-B1C2-0BA62D2435C5}" type="datetimeFigureOut">
              <a:rPr lang="en-US" smtClean="0"/>
              <a:t>4/15/2015</a:t>
            </a:fld>
            <a:endParaRPr lang="en-US"/>
          </a:p>
        </p:txBody>
      </p:sp>
      <p:sp>
        <p:nvSpPr>
          <p:cNvPr id="6" name="Slide Number Placeholder 5"/>
          <p:cNvSpPr>
            <a:spLocks noGrp="1"/>
          </p:cNvSpPr>
          <p:nvPr>
            <p:ph type="sldNum" sz="quarter" idx="11"/>
          </p:nvPr>
        </p:nvSpPr>
        <p:spPr/>
        <p:txBody>
          <a:bodyPr/>
          <a:lstStyle/>
          <a:p>
            <a:fld id="{7860A7EA-6D37-4BF4-9508-88BFF069D80B}"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888BF9B2-CC5B-4F8C-B1C2-0BA62D2435C5}" type="datetimeFigureOut">
              <a:rPr lang="en-US" smtClean="0"/>
              <a:t>4/15/2015</a:t>
            </a:fld>
            <a:endParaRPr lang="en-US"/>
          </a:p>
        </p:txBody>
      </p:sp>
      <p:sp>
        <p:nvSpPr>
          <p:cNvPr id="16" name="Slide Number Placeholder 15"/>
          <p:cNvSpPr>
            <a:spLocks noGrp="1"/>
          </p:cNvSpPr>
          <p:nvPr>
            <p:ph type="sldNum" sz="quarter" idx="11"/>
          </p:nvPr>
        </p:nvSpPr>
        <p:spPr/>
        <p:txBody>
          <a:bodyPr/>
          <a:lstStyle/>
          <a:p>
            <a:fld id="{7860A7EA-6D37-4BF4-9508-88BFF069D80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888BF9B2-CC5B-4F8C-B1C2-0BA62D2435C5}" type="datetimeFigureOut">
              <a:rPr lang="en-US" smtClean="0"/>
              <a:t>4/15/2015</a:t>
            </a:fld>
            <a:endParaRPr lang="en-US"/>
          </a:p>
        </p:txBody>
      </p:sp>
      <p:sp>
        <p:nvSpPr>
          <p:cNvPr id="14" name="Slide Number Placeholder 13"/>
          <p:cNvSpPr>
            <a:spLocks noGrp="1"/>
          </p:cNvSpPr>
          <p:nvPr>
            <p:ph type="sldNum" sz="quarter" idx="11"/>
          </p:nvPr>
        </p:nvSpPr>
        <p:spPr/>
        <p:txBody>
          <a:bodyPr/>
          <a:lstStyle/>
          <a:p>
            <a:fld id="{7860A7EA-6D37-4BF4-9508-88BFF069D80B}"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888BF9B2-CC5B-4F8C-B1C2-0BA62D2435C5}" type="datetimeFigureOut">
              <a:rPr lang="en-US" smtClean="0"/>
              <a:t>4/15/2015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7860A7EA-6D37-4BF4-9508-88BFF069D80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a:t>
            </a:r>
            <a:r>
              <a:rPr lang="en-US" dirty="0" smtClean="0"/>
              <a:t>nnotated bibliography</a:t>
            </a:r>
            <a:endParaRPr lang="en-US" dirty="0"/>
          </a:p>
        </p:txBody>
      </p:sp>
      <p:sp>
        <p:nvSpPr>
          <p:cNvPr id="3" name="Subtitle 2"/>
          <p:cNvSpPr>
            <a:spLocks noGrp="1"/>
          </p:cNvSpPr>
          <p:nvPr>
            <p:ph type="subTitle" idx="1"/>
          </p:nvPr>
        </p:nvSpPr>
        <p:spPr/>
        <p:txBody>
          <a:bodyPr>
            <a:normAutofit lnSpcReduction="10000"/>
          </a:bodyPr>
          <a:lstStyle/>
          <a:p>
            <a:r>
              <a:rPr lang="en-US" dirty="0">
                <a:effectLst/>
              </a:rPr>
              <a:t>a </a:t>
            </a:r>
            <a:r>
              <a:rPr lang="en-US" dirty="0" smtClean="0">
                <a:effectLst/>
              </a:rPr>
              <a:t>bibliography that </a:t>
            </a:r>
            <a:r>
              <a:rPr lang="en-US" dirty="0">
                <a:effectLst/>
              </a:rPr>
              <a:t>gives a summary of each of the entries</a:t>
            </a:r>
            <a:endParaRPr lang="en-US" dirty="0"/>
          </a:p>
        </p:txBody>
      </p:sp>
    </p:spTree>
    <p:extLst>
      <p:ext uri="{BB962C8B-B14F-4D97-AF65-F5344CB8AC3E}">
        <p14:creationId xmlns:p14="http://schemas.microsoft.com/office/powerpoint/2010/main" val="1857976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524000"/>
            <a:ext cx="6172200" cy="2971799"/>
          </a:xfrm>
        </p:spPr>
        <p:txBody>
          <a:bodyPr>
            <a:normAutofit/>
          </a:bodyPr>
          <a:lstStyle/>
          <a:p>
            <a:r>
              <a:rPr lang="en-US" sz="2400" dirty="0">
                <a:cs typeface="Times New Roman" panose="02020603050405020304" pitchFamily="18" charset="0"/>
              </a:rPr>
              <a:t>i</a:t>
            </a:r>
            <a:r>
              <a:rPr lang="en-US" sz="2400" dirty="0" smtClean="0">
                <a:cs typeface="Times New Roman" panose="02020603050405020304" pitchFamily="18" charset="0"/>
              </a:rPr>
              <a:t>ndicative annotations</a:t>
            </a:r>
          </a:p>
          <a:p>
            <a:r>
              <a:rPr lang="en-US" sz="2400" dirty="0">
                <a:cs typeface="Times New Roman" panose="02020603050405020304" pitchFamily="18" charset="0"/>
              </a:rPr>
              <a:t>i</a:t>
            </a:r>
            <a:r>
              <a:rPr lang="en-US" sz="2400" dirty="0" smtClean="0">
                <a:cs typeface="Times New Roman" panose="02020603050405020304" pitchFamily="18" charset="0"/>
              </a:rPr>
              <a:t>nformative annotations</a:t>
            </a:r>
          </a:p>
          <a:p>
            <a:r>
              <a:rPr lang="en-US" sz="2400" dirty="0" smtClean="0">
                <a:cs typeface="Times New Roman" panose="02020603050405020304" pitchFamily="18" charset="0"/>
              </a:rPr>
              <a:t>evaluative annotations</a:t>
            </a:r>
          </a:p>
          <a:p>
            <a:r>
              <a:rPr lang="en-US" sz="2400" dirty="0">
                <a:cs typeface="Times New Roman" panose="02020603050405020304" pitchFamily="18" charset="0"/>
              </a:rPr>
              <a:t>c</a:t>
            </a:r>
            <a:r>
              <a:rPr lang="en-US" sz="2400" dirty="0" smtClean="0">
                <a:cs typeface="Times New Roman" panose="02020603050405020304" pitchFamily="18" charset="0"/>
              </a:rPr>
              <a:t>ombination annotations</a:t>
            </a:r>
            <a:endParaRPr lang="en-US" sz="2400" dirty="0">
              <a:cs typeface="Times New Roman" panose="02020603050405020304" pitchFamily="18" charset="0"/>
            </a:endParaRPr>
          </a:p>
        </p:txBody>
      </p:sp>
      <p:sp>
        <p:nvSpPr>
          <p:cNvPr id="3" name="Title 2"/>
          <p:cNvSpPr>
            <a:spLocks noGrp="1"/>
          </p:cNvSpPr>
          <p:nvPr>
            <p:ph type="title"/>
          </p:nvPr>
        </p:nvSpPr>
        <p:spPr>
          <a:xfrm>
            <a:off x="457200" y="685800"/>
            <a:ext cx="8153400" cy="914400"/>
          </a:xfrm>
        </p:spPr>
        <p:txBody>
          <a:bodyPr/>
          <a:lstStyle/>
          <a:p>
            <a:pPr algn="ctr"/>
            <a:r>
              <a:rPr lang="en-US" sz="4800" dirty="0">
                <a:latin typeface="+mn-lt"/>
                <a:cs typeface="Times New Roman" panose="02020603050405020304" pitchFamily="18" charset="0"/>
              </a:rPr>
              <a:t>t</a:t>
            </a:r>
            <a:r>
              <a:rPr lang="en-US" sz="4800" dirty="0" smtClean="0">
                <a:latin typeface="+mn-lt"/>
                <a:cs typeface="Times New Roman" panose="02020603050405020304" pitchFamily="18" charset="0"/>
              </a:rPr>
              <a:t>ypes of annotations</a:t>
            </a:r>
            <a:endParaRPr lang="en-US" sz="4800" dirty="0">
              <a:latin typeface="+mn-lt"/>
              <a:cs typeface="Times New Roman" panose="02020603050405020304" pitchFamily="18" charset="0"/>
            </a:endParaRPr>
          </a:p>
        </p:txBody>
      </p:sp>
    </p:spTree>
    <p:extLst>
      <p:ext uri="{BB962C8B-B14F-4D97-AF65-F5344CB8AC3E}">
        <p14:creationId xmlns:p14="http://schemas.microsoft.com/office/powerpoint/2010/main" val="3519481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1295400"/>
            <a:ext cx="6477000" cy="2666999"/>
          </a:xfrm>
        </p:spPr>
        <p:txBody>
          <a:bodyPr>
            <a:normAutofit/>
          </a:bodyPr>
          <a:lstStyle/>
          <a:p>
            <a:r>
              <a:rPr lang="en-US" sz="2400" dirty="0">
                <a:effectLst/>
              </a:rPr>
              <a:t>defines the scope of the source, lists the topics and explains what the source is about</a:t>
            </a:r>
            <a:endParaRPr lang="en-US" sz="2400" dirty="0"/>
          </a:p>
        </p:txBody>
      </p:sp>
      <p:sp>
        <p:nvSpPr>
          <p:cNvPr id="3" name="Title 2"/>
          <p:cNvSpPr>
            <a:spLocks noGrp="1"/>
          </p:cNvSpPr>
          <p:nvPr>
            <p:ph type="title"/>
          </p:nvPr>
        </p:nvSpPr>
        <p:spPr>
          <a:xfrm>
            <a:off x="838200" y="762000"/>
            <a:ext cx="7543800" cy="914400"/>
          </a:xfrm>
        </p:spPr>
        <p:txBody>
          <a:bodyPr/>
          <a:lstStyle/>
          <a:p>
            <a:pPr algn="ctr"/>
            <a:r>
              <a:rPr lang="en-US" sz="4800" dirty="0"/>
              <a:t>i</a:t>
            </a:r>
            <a:r>
              <a:rPr lang="en-US" sz="4800" dirty="0" smtClean="0"/>
              <a:t>ndicative annotation</a:t>
            </a:r>
            <a:endParaRPr lang="en-US" sz="4800" dirty="0"/>
          </a:p>
        </p:txBody>
      </p:sp>
    </p:spTree>
    <p:extLst>
      <p:ext uri="{BB962C8B-B14F-4D97-AF65-F5344CB8AC3E}">
        <p14:creationId xmlns:p14="http://schemas.microsoft.com/office/powerpoint/2010/main" val="3361507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219200"/>
            <a:ext cx="7162800" cy="2590800"/>
          </a:xfrm>
        </p:spPr>
        <p:txBody>
          <a:bodyPr>
            <a:normAutofit/>
          </a:bodyPr>
          <a:lstStyle/>
          <a:p>
            <a:r>
              <a:rPr lang="en-US" sz="2400" dirty="0">
                <a:effectLst/>
              </a:rPr>
              <a:t>a summary of the source</a:t>
            </a:r>
            <a:endParaRPr lang="en-US" sz="2400" dirty="0"/>
          </a:p>
        </p:txBody>
      </p:sp>
      <p:sp>
        <p:nvSpPr>
          <p:cNvPr id="3" name="Title 2"/>
          <p:cNvSpPr>
            <a:spLocks noGrp="1"/>
          </p:cNvSpPr>
          <p:nvPr>
            <p:ph type="title"/>
          </p:nvPr>
        </p:nvSpPr>
        <p:spPr>
          <a:xfrm>
            <a:off x="685800" y="762000"/>
            <a:ext cx="7543800" cy="914400"/>
          </a:xfrm>
        </p:spPr>
        <p:txBody>
          <a:bodyPr/>
          <a:lstStyle/>
          <a:p>
            <a:pPr algn="ctr"/>
            <a:r>
              <a:rPr lang="en-US" sz="4800" dirty="0"/>
              <a:t>i</a:t>
            </a:r>
            <a:r>
              <a:rPr lang="en-US" sz="4800" dirty="0" smtClean="0"/>
              <a:t>nformative annotation</a:t>
            </a:r>
            <a:endParaRPr lang="en-US" sz="4800" dirty="0"/>
          </a:p>
        </p:txBody>
      </p:sp>
    </p:spTree>
    <p:extLst>
      <p:ext uri="{BB962C8B-B14F-4D97-AF65-F5344CB8AC3E}">
        <p14:creationId xmlns:p14="http://schemas.microsoft.com/office/powerpoint/2010/main" val="82967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752600"/>
            <a:ext cx="6629400" cy="2285999"/>
          </a:xfrm>
        </p:spPr>
        <p:txBody>
          <a:bodyPr>
            <a:normAutofit/>
          </a:bodyPr>
          <a:lstStyle/>
          <a:p>
            <a:r>
              <a:rPr lang="en-US" sz="2400" dirty="0">
                <a:effectLst/>
              </a:rPr>
              <a:t>assesses the source's strengths and weaknesses, in terms of usefulness and quality</a:t>
            </a:r>
            <a:endParaRPr lang="en-US" sz="2400" dirty="0"/>
          </a:p>
        </p:txBody>
      </p:sp>
      <p:sp>
        <p:nvSpPr>
          <p:cNvPr id="3" name="Title 2"/>
          <p:cNvSpPr>
            <a:spLocks noGrp="1"/>
          </p:cNvSpPr>
          <p:nvPr>
            <p:ph type="title"/>
          </p:nvPr>
        </p:nvSpPr>
        <p:spPr>
          <a:xfrm>
            <a:off x="990600" y="762000"/>
            <a:ext cx="7543800" cy="914400"/>
          </a:xfrm>
        </p:spPr>
        <p:txBody>
          <a:bodyPr/>
          <a:lstStyle/>
          <a:p>
            <a:pPr algn="ctr"/>
            <a:r>
              <a:rPr lang="en-US" sz="4800" dirty="0"/>
              <a:t>e</a:t>
            </a:r>
            <a:r>
              <a:rPr lang="en-US" sz="4800" dirty="0" smtClean="0"/>
              <a:t>valuative annotations</a:t>
            </a:r>
            <a:endParaRPr lang="en-US" sz="4800" dirty="0"/>
          </a:p>
        </p:txBody>
      </p:sp>
    </p:spTree>
    <p:extLst>
      <p:ext uri="{BB962C8B-B14F-4D97-AF65-F5344CB8AC3E}">
        <p14:creationId xmlns:p14="http://schemas.microsoft.com/office/powerpoint/2010/main" val="3456337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600200"/>
            <a:ext cx="6172200" cy="2819399"/>
          </a:xfrm>
        </p:spPr>
        <p:txBody>
          <a:bodyPr>
            <a:normAutofit/>
          </a:bodyPr>
          <a:lstStyle/>
          <a:p>
            <a:r>
              <a:rPr lang="en-US" sz="2400" dirty="0">
                <a:effectLst/>
              </a:rPr>
              <a:t>summarize or describe the topic, and then evaluate the source's </a:t>
            </a:r>
            <a:r>
              <a:rPr lang="en-US" sz="2400" dirty="0" smtClean="0">
                <a:effectLst/>
              </a:rPr>
              <a:t>usefulness</a:t>
            </a:r>
            <a:endParaRPr lang="en-US" sz="2400" dirty="0"/>
          </a:p>
        </p:txBody>
      </p:sp>
      <p:sp>
        <p:nvSpPr>
          <p:cNvPr id="3" name="Title 2"/>
          <p:cNvSpPr>
            <a:spLocks noGrp="1"/>
          </p:cNvSpPr>
          <p:nvPr>
            <p:ph type="title"/>
          </p:nvPr>
        </p:nvSpPr>
        <p:spPr>
          <a:xfrm>
            <a:off x="914400" y="914400"/>
            <a:ext cx="7543800" cy="914400"/>
          </a:xfrm>
        </p:spPr>
        <p:txBody>
          <a:bodyPr/>
          <a:lstStyle/>
          <a:p>
            <a:pPr algn="ctr"/>
            <a:r>
              <a:rPr lang="en-US" sz="4800" dirty="0" smtClean="0"/>
              <a:t>combination annotations</a:t>
            </a:r>
            <a:endParaRPr lang="en-US" sz="4800" dirty="0"/>
          </a:p>
        </p:txBody>
      </p:sp>
    </p:spTree>
    <p:extLst>
      <p:ext uri="{BB962C8B-B14F-4D97-AF65-F5344CB8AC3E}">
        <p14:creationId xmlns:p14="http://schemas.microsoft.com/office/powerpoint/2010/main" val="943038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1"/>
            <a:ext cx="7315200" cy="2971799"/>
          </a:xfrm>
        </p:spPr>
        <p:txBody>
          <a:bodyPr>
            <a:normAutofit/>
          </a:bodyPr>
          <a:lstStyle/>
          <a:p>
            <a:r>
              <a:rPr lang="en-US" sz="2400" dirty="0"/>
              <a:t>https://owl.english.purdue.edu/owl/resource/614/01/</a:t>
            </a:r>
          </a:p>
        </p:txBody>
      </p:sp>
      <p:sp>
        <p:nvSpPr>
          <p:cNvPr id="3" name="Title 2"/>
          <p:cNvSpPr>
            <a:spLocks noGrp="1"/>
          </p:cNvSpPr>
          <p:nvPr>
            <p:ph type="title"/>
          </p:nvPr>
        </p:nvSpPr>
        <p:spPr>
          <a:xfrm>
            <a:off x="685800" y="609600"/>
            <a:ext cx="7543800" cy="914400"/>
          </a:xfrm>
        </p:spPr>
        <p:txBody>
          <a:bodyPr/>
          <a:lstStyle/>
          <a:p>
            <a:pPr algn="ctr"/>
            <a:r>
              <a:rPr lang="en-US" sz="4800" dirty="0"/>
              <a:t>a</a:t>
            </a:r>
            <a:r>
              <a:rPr lang="en-US" sz="4800" dirty="0" smtClean="0"/>
              <a:t>nother useful link</a:t>
            </a:r>
            <a:endParaRPr lang="en-US" sz="4800" dirty="0"/>
          </a:p>
        </p:txBody>
      </p:sp>
    </p:spTree>
    <p:extLst>
      <p:ext uri="{BB962C8B-B14F-4D97-AF65-F5344CB8AC3E}">
        <p14:creationId xmlns:p14="http://schemas.microsoft.com/office/powerpoint/2010/main" val="3094957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19200"/>
            <a:ext cx="6858000" cy="5181600"/>
          </a:xfrm>
        </p:spPr>
        <p:txBody>
          <a:bodyPr>
            <a:normAutofit fontScale="92500" lnSpcReduction="10000"/>
          </a:bodyPr>
          <a:lstStyle/>
          <a:p>
            <a:pPr marL="18288" indent="0">
              <a:buNone/>
            </a:pPr>
            <a:endParaRPr lang="en-US" dirty="0" smtClean="0">
              <a:effectLst/>
            </a:endParaRPr>
          </a:p>
          <a:p>
            <a:pPr marL="18288" indent="0">
              <a:buNone/>
            </a:pPr>
            <a:r>
              <a:rPr lang="en-US" dirty="0" smtClean="0">
                <a:effectLst/>
              </a:rPr>
              <a:t>Aitken</a:t>
            </a:r>
            <a:r>
              <a:rPr lang="en-US" dirty="0">
                <a:effectLst/>
              </a:rPr>
              <a:t>, Stuart. "</a:t>
            </a:r>
            <a:r>
              <a:rPr lang="en-US" dirty="0" err="1">
                <a:effectLst/>
              </a:rPr>
              <a:t>Thirdspace</a:t>
            </a:r>
            <a:r>
              <a:rPr lang="en-US" dirty="0">
                <a:effectLst/>
              </a:rPr>
              <a:t>: Journeys to Los Angeles </a:t>
            </a:r>
            <a:r>
              <a:rPr lang="en-US" dirty="0" smtClean="0">
                <a:effectLst/>
              </a:rPr>
              <a:t>and	Other Real-and-Imagined Places </a:t>
            </a:r>
            <a:r>
              <a:rPr lang="en-US" dirty="0">
                <a:effectLst/>
              </a:rPr>
              <a:t>by Edward </a:t>
            </a:r>
            <a:r>
              <a:rPr lang="en-US" dirty="0" err="1">
                <a:effectLst/>
              </a:rPr>
              <a:t>Soja</a:t>
            </a:r>
            <a:r>
              <a:rPr lang="en-US" dirty="0" smtClean="0">
                <a:effectLst/>
              </a:rPr>
              <a:t>.“	</a:t>
            </a:r>
            <a:r>
              <a:rPr lang="en-US" i="1" dirty="0" smtClean="0">
                <a:effectLst/>
              </a:rPr>
              <a:t>Geographical </a:t>
            </a:r>
            <a:r>
              <a:rPr lang="en-US" i="1" dirty="0">
                <a:effectLst/>
              </a:rPr>
              <a:t>Review</a:t>
            </a:r>
            <a:r>
              <a:rPr lang="en-US" dirty="0">
                <a:effectLst/>
              </a:rPr>
              <a:t> 88.1 (1998): 148-51. </a:t>
            </a:r>
            <a:r>
              <a:rPr lang="en-US" i="1" dirty="0" smtClean="0">
                <a:effectLst/>
              </a:rPr>
              <a:t>JSTOR</a:t>
            </a:r>
            <a:r>
              <a:rPr lang="en-US" dirty="0" smtClean="0">
                <a:effectLst/>
              </a:rPr>
              <a:t>. Web</a:t>
            </a:r>
            <a:r>
              <a:rPr lang="en-US" dirty="0">
                <a:effectLst/>
              </a:rPr>
              <a:t>. </a:t>
            </a:r>
          </a:p>
          <a:p>
            <a:pPr marL="18288" indent="0">
              <a:buNone/>
            </a:pPr>
            <a:endParaRPr lang="en-US" dirty="0" smtClean="0">
              <a:effectLst/>
            </a:endParaRPr>
          </a:p>
          <a:p>
            <a:pPr marL="18288" indent="0">
              <a:buNone/>
            </a:pPr>
            <a:r>
              <a:rPr lang="en-US" dirty="0" smtClean="0">
                <a:effectLst/>
              </a:rPr>
              <a:t>In </a:t>
            </a:r>
            <a:r>
              <a:rPr lang="en-US" dirty="0">
                <a:effectLst/>
              </a:rPr>
              <a:t>this article, Aitken reviews Edward </a:t>
            </a:r>
            <a:r>
              <a:rPr lang="en-US" dirty="0" err="1">
                <a:effectLst/>
              </a:rPr>
              <a:t>Soja’s</a:t>
            </a:r>
            <a:r>
              <a:rPr lang="en-US" dirty="0">
                <a:effectLst/>
              </a:rPr>
              <a:t> book </a:t>
            </a:r>
            <a:r>
              <a:rPr lang="en-US" i="1" dirty="0" err="1">
                <a:effectLst/>
              </a:rPr>
              <a:t>Thirdspace</a:t>
            </a:r>
            <a:r>
              <a:rPr lang="en-US" i="1" dirty="0">
                <a:effectLst/>
              </a:rPr>
              <a:t>: Journeys to Los Angeles and Other Real-and-Imagined Places</a:t>
            </a:r>
            <a:r>
              <a:rPr lang="en-US" dirty="0">
                <a:effectLst/>
              </a:rPr>
              <a:t> (1996). </a:t>
            </a:r>
            <a:r>
              <a:rPr lang="en-US" dirty="0" err="1">
                <a:effectLst/>
              </a:rPr>
              <a:t>Soja’s</a:t>
            </a:r>
            <a:r>
              <a:rPr lang="en-US" dirty="0">
                <a:effectLst/>
              </a:rPr>
              <a:t> </a:t>
            </a:r>
            <a:r>
              <a:rPr lang="en-US" dirty="0" err="1">
                <a:effectLst/>
              </a:rPr>
              <a:t>thirdspace</a:t>
            </a:r>
            <a:r>
              <a:rPr lang="en-US" dirty="0">
                <a:effectLst/>
              </a:rPr>
              <a:t> theory is designed to make us “think differently about the meanings and significance of space and those related to the concepts that compose and comprise the inherent spatiality of human life” (248). </a:t>
            </a:r>
            <a:r>
              <a:rPr lang="en-US" dirty="0" err="1">
                <a:effectLst/>
              </a:rPr>
              <a:t>Soja</a:t>
            </a:r>
            <a:r>
              <a:rPr lang="en-US" dirty="0">
                <a:effectLst/>
              </a:rPr>
              <a:t> attempts to break the commonly recognized binary—inside or outside (academia or the discipline)—by theorizing a third space, a space that projects the true reality that we are all a part of the same “social space.” </a:t>
            </a:r>
            <a:r>
              <a:rPr lang="en-US" dirty="0" err="1">
                <a:effectLst/>
              </a:rPr>
              <a:t>Soja</a:t>
            </a:r>
            <a:r>
              <a:rPr lang="en-US" dirty="0">
                <a:effectLst/>
              </a:rPr>
              <a:t>, a geographical theorist, wishes to conceptualize a new perspective of space and how space is seen or represented. </a:t>
            </a:r>
          </a:p>
          <a:p>
            <a:pPr marL="18288" indent="0">
              <a:buNone/>
            </a:pPr>
            <a:endParaRPr lang="en-US" dirty="0"/>
          </a:p>
        </p:txBody>
      </p:sp>
      <p:sp>
        <p:nvSpPr>
          <p:cNvPr id="3" name="Title 2"/>
          <p:cNvSpPr>
            <a:spLocks noGrp="1"/>
          </p:cNvSpPr>
          <p:nvPr>
            <p:ph type="title"/>
          </p:nvPr>
        </p:nvSpPr>
        <p:spPr>
          <a:xfrm>
            <a:off x="762000" y="304800"/>
            <a:ext cx="7543800" cy="914400"/>
          </a:xfrm>
        </p:spPr>
        <p:txBody>
          <a:bodyPr/>
          <a:lstStyle/>
          <a:p>
            <a:pPr algn="ctr"/>
            <a:r>
              <a:rPr lang="en-US" sz="4800" dirty="0" smtClean="0"/>
              <a:t>example</a:t>
            </a:r>
            <a:endParaRPr lang="en-US" sz="4800" dirty="0"/>
          </a:p>
        </p:txBody>
      </p:sp>
    </p:spTree>
    <p:extLst>
      <p:ext uri="{BB962C8B-B14F-4D97-AF65-F5344CB8AC3E}">
        <p14:creationId xmlns:p14="http://schemas.microsoft.com/office/powerpoint/2010/main" val="2055391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47800"/>
            <a:ext cx="7315200" cy="4876800"/>
          </a:xfrm>
        </p:spPr>
        <p:txBody>
          <a:bodyPr>
            <a:normAutofit/>
          </a:bodyPr>
          <a:lstStyle/>
          <a:p>
            <a:pPr marL="18288" indent="0">
              <a:buNone/>
            </a:pPr>
            <a:r>
              <a:rPr lang="en-US" sz="1900" dirty="0">
                <a:effectLst/>
              </a:rPr>
              <a:t>Gere, Anne </a:t>
            </a:r>
            <a:r>
              <a:rPr lang="en-US" sz="1900" dirty="0" err="1">
                <a:effectLst/>
              </a:rPr>
              <a:t>Ruggles</a:t>
            </a:r>
            <a:r>
              <a:rPr lang="en-US" sz="1900" dirty="0">
                <a:effectLst/>
              </a:rPr>
              <a:t>. "The Extracurriculum </a:t>
            </a:r>
            <a:r>
              <a:rPr lang="en-US" sz="1900" dirty="0" smtClean="0">
                <a:effectLst/>
              </a:rPr>
              <a:t>of Composition.“ </a:t>
            </a:r>
            <a:r>
              <a:rPr lang="en-US" sz="1900" i="1" dirty="0" smtClean="0">
                <a:effectLst/>
              </a:rPr>
              <a:t>CCC</a:t>
            </a:r>
            <a:r>
              <a:rPr lang="en-US" sz="1900" dirty="0">
                <a:effectLst/>
              </a:rPr>
              <a:t>	</a:t>
            </a:r>
            <a:r>
              <a:rPr lang="en-US" sz="1900" dirty="0" smtClean="0">
                <a:effectLst/>
              </a:rPr>
              <a:t>45 </a:t>
            </a:r>
            <a:r>
              <a:rPr lang="en-US" sz="1900" dirty="0">
                <a:effectLst/>
              </a:rPr>
              <a:t>(1994): 75-92.</a:t>
            </a:r>
          </a:p>
          <a:p>
            <a:pPr marL="18288" indent="0">
              <a:buNone/>
            </a:pPr>
            <a:endParaRPr lang="en-US" sz="1900" dirty="0">
              <a:effectLst/>
            </a:endParaRPr>
          </a:p>
          <a:p>
            <a:pPr marL="18288" indent="0">
              <a:buNone/>
            </a:pPr>
            <a:r>
              <a:rPr lang="en-US" sz="1900" dirty="0">
                <a:effectLst/>
              </a:rPr>
              <a:t>In this article, Gere attempts to refocus composition studies, specifically focusing on the role of composition in the extracurriculum. Gere believes that composition studies has neglected the “nonacademic tradition” that, ultimately, developed the English discipline. She describes the extracurriculum as a space that “extends beyond the academy to encompass the multiple contexts in which persons seek to improve their own writing; it includes more diversity in gender, race, and class among writers; and it avoids, as much as possible, a reenactment of professionalization in its narrative” (80). Gere focuses on the types of writing being done “outside” academia; writing “constructed by desire.”</a:t>
            </a:r>
          </a:p>
          <a:p>
            <a:endParaRPr lang="en-US" dirty="0"/>
          </a:p>
        </p:txBody>
      </p:sp>
      <p:sp>
        <p:nvSpPr>
          <p:cNvPr id="3" name="Title 2"/>
          <p:cNvSpPr>
            <a:spLocks noGrp="1"/>
          </p:cNvSpPr>
          <p:nvPr>
            <p:ph type="title"/>
          </p:nvPr>
        </p:nvSpPr>
        <p:spPr>
          <a:xfrm>
            <a:off x="990600" y="304800"/>
            <a:ext cx="7543800" cy="914400"/>
          </a:xfrm>
        </p:spPr>
        <p:txBody>
          <a:bodyPr/>
          <a:lstStyle/>
          <a:p>
            <a:pPr algn="ctr"/>
            <a:r>
              <a:rPr lang="en-US" dirty="0"/>
              <a:t>a</a:t>
            </a:r>
            <a:r>
              <a:rPr lang="en-US" dirty="0" smtClean="0"/>
              <a:t>nother example</a:t>
            </a:r>
            <a:endParaRPr lang="en-US" dirty="0"/>
          </a:p>
        </p:txBody>
      </p:sp>
    </p:spTree>
    <p:extLst>
      <p:ext uri="{BB962C8B-B14F-4D97-AF65-F5344CB8AC3E}">
        <p14:creationId xmlns:p14="http://schemas.microsoft.com/office/powerpoint/2010/main" val="3028267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75</TotalTime>
  <Words>103</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Elemental</vt:lpstr>
      <vt:lpstr>annotated bibliography</vt:lpstr>
      <vt:lpstr>types of annotations</vt:lpstr>
      <vt:lpstr>indicative annotation</vt:lpstr>
      <vt:lpstr>informative annotation</vt:lpstr>
      <vt:lpstr>evaluative annotations</vt:lpstr>
      <vt:lpstr>combination annotations</vt:lpstr>
      <vt:lpstr>another useful link</vt:lpstr>
      <vt:lpstr>example</vt:lpstr>
      <vt:lpstr>another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Wood, Shane A</dc:creator>
  <cp:lastModifiedBy>Wood, Shane A</cp:lastModifiedBy>
  <cp:revision>14</cp:revision>
  <dcterms:created xsi:type="dcterms:W3CDTF">2015-04-15T15:24:01Z</dcterms:created>
  <dcterms:modified xsi:type="dcterms:W3CDTF">2015-04-15T16:39:17Z</dcterms:modified>
</cp:coreProperties>
</file>