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E426061-F20F-45AA-992F-0FD9C8E4B128}"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11CBA3C4-7CE2-4269-9D9B-C8BF63EA730F}"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426061-F20F-45AA-992F-0FD9C8E4B128}"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BA3C4-7CE2-4269-9D9B-C8BF63EA73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426061-F20F-45AA-992F-0FD9C8E4B128}"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BA3C4-7CE2-4269-9D9B-C8BF63EA730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426061-F20F-45AA-992F-0FD9C8E4B128}"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BA3C4-7CE2-4269-9D9B-C8BF63EA730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E426061-F20F-45AA-992F-0FD9C8E4B128}" type="datetimeFigureOut">
              <a:rPr lang="en-US" smtClean="0"/>
              <a:t>4/8/2015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CBA3C4-7CE2-4269-9D9B-C8BF63EA730F}"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426061-F20F-45AA-992F-0FD9C8E4B128}"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BA3C4-7CE2-4269-9D9B-C8BF63EA730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426061-F20F-45AA-992F-0FD9C8E4B128}"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CBA3C4-7CE2-4269-9D9B-C8BF63EA730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426061-F20F-45AA-992F-0FD9C8E4B128}"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CBA3C4-7CE2-4269-9D9B-C8BF63EA730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E426061-F20F-45AA-992F-0FD9C8E4B128}"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CBA3C4-7CE2-4269-9D9B-C8BF63EA730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426061-F20F-45AA-992F-0FD9C8E4B128}"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CBA3C4-7CE2-4269-9D9B-C8BF63EA730F}"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6E426061-F20F-45AA-992F-0FD9C8E4B128}" type="datetimeFigureOut">
              <a:rPr lang="en-US" smtClean="0"/>
              <a:t>4/8/2015</a:t>
            </a:fld>
            <a:endParaRPr lang="en-US"/>
          </a:p>
        </p:txBody>
      </p:sp>
      <p:sp>
        <p:nvSpPr>
          <p:cNvPr id="7" name="Slide Number Placeholder 6"/>
          <p:cNvSpPr>
            <a:spLocks noGrp="1"/>
          </p:cNvSpPr>
          <p:nvPr>
            <p:ph type="sldNum" sz="quarter" idx="12"/>
          </p:nvPr>
        </p:nvSpPr>
        <p:spPr/>
        <p:txBody>
          <a:bodyPr/>
          <a:lstStyle/>
          <a:p>
            <a:fld id="{11CBA3C4-7CE2-4269-9D9B-C8BF63EA730F}"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E426061-F20F-45AA-992F-0FD9C8E4B128}" type="datetimeFigureOut">
              <a:rPr lang="en-US" smtClean="0"/>
              <a:t>4/8/2015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1CBA3C4-7CE2-4269-9D9B-C8BF63EA730F}"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abstracts</a:t>
            </a:r>
            <a:endParaRPr lang="en-US" dirty="0"/>
          </a:p>
        </p:txBody>
      </p:sp>
    </p:spTree>
    <p:extLst>
      <p:ext uri="{BB962C8B-B14F-4D97-AF65-F5344CB8AC3E}">
        <p14:creationId xmlns:p14="http://schemas.microsoft.com/office/powerpoint/2010/main" val="485409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abstract?</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brief summary of a research article</a:t>
            </a:r>
            <a:r>
              <a:rPr lang="en-US" dirty="0" smtClean="0">
                <a:latin typeface="Times New Roman" panose="02020603050405020304" pitchFamily="18" charset="0"/>
                <a:cs typeface="Times New Roman" panose="02020603050405020304" pitchFamily="18" charset="0"/>
              </a:rPr>
              <a:t>, thesis, review, conference proceeding</a:t>
            </a:r>
            <a:r>
              <a:rPr lang="en-US" dirty="0">
                <a:latin typeface="Times New Roman" panose="02020603050405020304" pitchFamily="18" charset="0"/>
                <a:cs typeface="Times New Roman" panose="02020603050405020304" pitchFamily="18" charset="0"/>
              </a:rPr>
              <a:t> or any in-depth analysis of a particular subject or discipline, and is often used to help the reader quickly ascertain the paper's </a:t>
            </a:r>
            <a:r>
              <a:rPr lang="en-US" dirty="0" smtClean="0">
                <a:latin typeface="Times New Roman" panose="02020603050405020304" pitchFamily="18" charset="0"/>
                <a:cs typeface="Times New Roman" panose="02020603050405020304" pitchFamily="18" charset="0"/>
              </a:rPr>
              <a:t>purpose</a:t>
            </a:r>
          </a:p>
        </p:txBody>
      </p:sp>
    </p:spTree>
    <p:extLst>
      <p:ext uri="{BB962C8B-B14F-4D97-AF65-F5344CB8AC3E}">
        <p14:creationId xmlns:p14="http://schemas.microsoft.com/office/powerpoint/2010/main" val="757145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Purposes</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provides insight to a larger piece, communicates the ability to synthesize information into 250-500 </a:t>
            </a:r>
            <a:r>
              <a:rPr lang="en-US" dirty="0" smtClean="0">
                <a:latin typeface="Times New Roman" panose="02020603050405020304" pitchFamily="18" charset="0"/>
                <a:cs typeface="Times New Roman" panose="02020603050405020304" pitchFamily="18" charset="0"/>
              </a:rPr>
              <a:t>words</a:t>
            </a:r>
          </a:p>
          <a:p>
            <a:r>
              <a:rPr lang="en-US" dirty="0" smtClean="0">
                <a:latin typeface="Times New Roman" panose="02020603050405020304" pitchFamily="18" charset="0"/>
                <a:cs typeface="Times New Roman" panose="02020603050405020304" pitchFamily="18" charset="0"/>
              </a:rPr>
              <a:t>often </a:t>
            </a:r>
            <a:r>
              <a:rPr lang="en-US" dirty="0">
                <a:latin typeface="Times New Roman" panose="02020603050405020304" pitchFamily="18" charset="0"/>
                <a:cs typeface="Times New Roman" panose="02020603050405020304" pitchFamily="18" charset="0"/>
              </a:rPr>
              <a:t>assessed for selecting research that is proposed for a presentation in the form of a poster, platform/oral presentation or workshop presentation at an academic conference </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esource for researching information; instead of reading a complete manuscript, an abstract provides a summary </a:t>
            </a:r>
          </a:p>
          <a:p>
            <a:endParaRPr lang="en-US" dirty="0"/>
          </a:p>
        </p:txBody>
      </p:sp>
    </p:spTree>
    <p:extLst>
      <p:ext uri="{BB962C8B-B14F-4D97-AF65-F5344CB8AC3E}">
        <p14:creationId xmlns:p14="http://schemas.microsoft.com/office/powerpoint/2010/main" val="4217834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roposes question/concept of exploration explicitly at the beginning</a:t>
            </a:r>
          </a:p>
          <a:p>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horoughly </a:t>
            </a:r>
            <a:r>
              <a:rPr lang="en-US" dirty="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xplains purpose of presentation/paper</a:t>
            </a:r>
          </a:p>
          <a:p>
            <a:r>
              <a:rPr lang="en-US" dirty="0">
                <a:latin typeface="Times New Roman" panose="02020603050405020304" pitchFamily="18" charset="0"/>
                <a:cs typeface="Times New Roman" panose="02020603050405020304" pitchFamily="18" charset="0"/>
              </a:rPr>
              <a:t>p</a:t>
            </a:r>
            <a:r>
              <a:rPr lang="en-US" dirty="0" smtClean="0">
                <a:latin typeface="Times New Roman" panose="02020603050405020304" pitchFamily="18" charset="0"/>
                <a:cs typeface="Times New Roman" panose="02020603050405020304" pitchFamily="18" charset="0"/>
              </a:rPr>
              <a:t>rovides supportive scholarship as a means of solidifying work within a larger conversation</a:t>
            </a:r>
          </a:p>
          <a:p>
            <a:r>
              <a:rPr lang="en-US" dirty="0" smtClean="0">
                <a:latin typeface="Times New Roman" panose="02020603050405020304" pitchFamily="18" charset="0"/>
                <a:cs typeface="Times New Roman" panose="02020603050405020304" pitchFamily="18" charset="0"/>
              </a:rPr>
              <a:t>impact presentation/paper has on the field: why is this important to explore or study?</a:t>
            </a:r>
          </a:p>
          <a:p>
            <a:endParaRPr lang="en-US" dirty="0" smtClean="0"/>
          </a:p>
          <a:p>
            <a:endParaRPr lang="en-US" dirty="0"/>
          </a:p>
        </p:txBody>
      </p:sp>
    </p:spTree>
    <p:extLst>
      <p:ext uri="{BB962C8B-B14F-4D97-AF65-F5344CB8AC3E}">
        <p14:creationId xmlns:p14="http://schemas.microsoft.com/office/powerpoint/2010/main" val="339398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abstract explicitly connects to the theme of the call for proposal &amp; meets the word count limitation</a:t>
            </a:r>
          </a:p>
          <a:p>
            <a:r>
              <a:rPr lang="en-US" dirty="0" smtClean="0">
                <a:latin typeface="Times New Roman" panose="02020603050405020304" pitchFamily="18" charset="0"/>
                <a:cs typeface="Times New Roman" panose="02020603050405020304" pitchFamily="18" charset="0"/>
              </a:rPr>
              <a:t>abstract should be grounded in other scholarship</a:t>
            </a:r>
          </a:p>
          <a:p>
            <a:r>
              <a:rPr lang="en-US" dirty="0" smtClean="0">
                <a:latin typeface="Times New Roman" panose="02020603050405020304" pitchFamily="18" charset="0"/>
                <a:cs typeface="Times New Roman" panose="02020603050405020304" pitchFamily="18" charset="0"/>
              </a:rPr>
              <a:t>revise &amp; craft your abstract; takes more than one draft</a:t>
            </a:r>
          </a:p>
          <a:p>
            <a:pPr marL="114300" indent="0">
              <a:buNone/>
            </a:pP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9325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752600"/>
            <a:ext cx="8305800" cy="4724400"/>
          </a:xfrm>
        </p:spPr>
        <p:txBody>
          <a:bodyPr>
            <a:normAutofit fontScale="55000" lnSpcReduction="20000"/>
          </a:bodyPr>
          <a:lstStyle/>
          <a:p>
            <a:pPr marL="114300" indent="0">
              <a:buNone/>
            </a:pPr>
            <a:r>
              <a:rPr lang="en-US" sz="2500" dirty="0">
                <a:latin typeface="Times New Roman" panose="02020603050405020304" pitchFamily="18" charset="0"/>
                <a:cs typeface="Times New Roman" panose="02020603050405020304" pitchFamily="18" charset="0"/>
              </a:rPr>
              <a:t>Abstract (300 words):</a:t>
            </a:r>
            <a:endParaRPr lang="en-US" sz="2500" dirty="0">
              <a:latin typeface="Times New Roman" panose="02020603050405020304" pitchFamily="18" charset="0"/>
              <a:cs typeface="Times New Roman" panose="02020603050405020304" pitchFamily="18" charset="0"/>
            </a:endParaRPr>
          </a:p>
          <a:p>
            <a:pPr marL="114300" indent="0">
              <a:buNone/>
            </a:pPr>
            <a:r>
              <a:rPr lang="en-US" sz="2500" dirty="0">
                <a:latin typeface="Times New Roman" panose="02020603050405020304" pitchFamily="18" charset="0"/>
                <a:cs typeface="Times New Roman" panose="02020603050405020304" pitchFamily="18" charset="0"/>
              </a:rPr>
              <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This presentation addresses the following question: how do conventions, like the production and distribution of assessment, help influence failure within writing programs? This presentation will </a:t>
            </a:r>
            <a:r>
              <a:rPr lang="en-US" sz="2500" dirty="0" err="1">
                <a:latin typeface="Times New Roman" panose="02020603050405020304" pitchFamily="18" charset="0"/>
                <a:cs typeface="Times New Roman" panose="02020603050405020304" pitchFamily="18" charset="0"/>
              </a:rPr>
              <a:t>reconceptualize</a:t>
            </a:r>
            <a:r>
              <a:rPr lang="en-US" sz="2500" dirty="0">
                <a:latin typeface="Times New Roman" panose="02020603050405020304" pitchFamily="18" charset="0"/>
                <a:cs typeface="Times New Roman" panose="02020603050405020304" pitchFamily="18" charset="0"/>
              </a:rPr>
              <a:t> the production and distribution of assessment by analyzing the failure(s) that exist in current assessment practices. In this presentation, I’ll review common assessment methods (traditional grading, portfolios, etc.) in composition studies, and I’ll propose a way to </a:t>
            </a:r>
            <a:r>
              <a:rPr lang="en-US" sz="2500" dirty="0" err="1">
                <a:latin typeface="Times New Roman" panose="02020603050405020304" pitchFamily="18" charset="0"/>
                <a:cs typeface="Times New Roman" panose="02020603050405020304" pitchFamily="18" charset="0"/>
              </a:rPr>
              <a:t>reconceptualize</a:t>
            </a:r>
            <a:r>
              <a:rPr lang="en-US" sz="2500" dirty="0">
                <a:latin typeface="Times New Roman" panose="02020603050405020304" pitchFamily="18" charset="0"/>
                <a:cs typeface="Times New Roman" panose="02020603050405020304" pitchFamily="18" charset="0"/>
              </a:rPr>
              <a:t> assessment in the writing classroom. Theorizing failure in writing assessment is relatively nonexistent in composition studies with the exception of one or two pieces of research (Inoue, 2014). This presentation will offer a suggestion as to how writing programs can construct an assessment method that measures student work, or labor. In order to understand the value of student labor, this presentation will include scholarship founded on Gramsci, Marxism, and </a:t>
            </a:r>
            <a:r>
              <a:rPr lang="en-US" sz="2500" dirty="0" err="1">
                <a:latin typeface="Times New Roman" panose="02020603050405020304" pitchFamily="18" charset="0"/>
                <a:cs typeface="Times New Roman" panose="02020603050405020304" pitchFamily="18" charset="0"/>
              </a:rPr>
              <a:t>Althusser</a:t>
            </a:r>
            <a:r>
              <a:rPr lang="en-US" sz="2500" dirty="0">
                <a:latin typeface="Times New Roman" panose="02020603050405020304" pitchFamily="18" charset="0"/>
                <a:cs typeface="Times New Roman" panose="02020603050405020304" pitchFamily="18" charset="0"/>
              </a:rPr>
              <a:t>. My purpose, then, is to argue for a restructure of the classroom that embraces a labor-based assessment practice (i.e. grading contracts). This presentation will challenge classroom by creatively illustrating the degree of impact assessment has in our classrooms and on our students. This presentation will communicate how writing instructors can create assessment that measures labor, which places more responsibility on the student: the student determines the amount of work they are willing to put in to the course objectives and outcomes. The grading contract allows the classroom to be focused on learning-as-process and writing-as-process. Traditional grading can become a means to an end with the student focusing on earning a representative symbol—A, B, C, D, or F—and not reflecting on the process of learning. Writing instructors can deconstruct the traditional letter-grade by magnifying its flaws and offering a pedagogical solution: the grading contract. In this presentation, I’ll demonstrate how the grading contract values learning-as-process, and I’ll communicate how writing instructors can </a:t>
            </a:r>
            <a:r>
              <a:rPr lang="en-US" sz="2500" dirty="0" err="1">
                <a:latin typeface="Times New Roman" panose="02020603050405020304" pitchFamily="18" charset="0"/>
                <a:cs typeface="Times New Roman" panose="02020603050405020304" pitchFamily="18" charset="0"/>
              </a:rPr>
              <a:t>reconceptualize</a:t>
            </a:r>
            <a:r>
              <a:rPr lang="en-US" sz="2500" dirty="0">
                <a:latin typeface="Times New Roman" panose="02020603050405020304" pitchFamily="18" charset="0"/>
                <a:cs typeface="Times New Roman" panose="02020603050405020304" pitchFamily="18" charset="0"/>
              </a:rPr>
              <a:t> their classrooms.</a:t>
            </a:r>
            <a:endParaRPr lang="en-US" sz="2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804066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31</TotalTime>
  <Words>149</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Apothecary</vt:lpstr>
      <vt:lpstr>abstracts</vt:lpstr>
      <vt:lpstr>What is an abstract?</vt:lpstr>
      <vt:lpstr>Purposes</vt:lpstr>
      <vt:lpstr>structure</vt:lpstr>
      <vt:lpstr>Considerations</vt:lpstr>
      <vt:lpstr>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abstracts</dc:title>
  <dc:creator>Wood, Shane A</dc:creator>
  <cp:lastModifiedBy>Wood, Shane A</cp:lastModifiedBy>
  <cp:revision>17</cp:revision>
  <dcterms:created xsi:type="dcterms:W3CDTF">2015-04-08T16:22:46Z</dcterms:created>
  <dcterms:modified xsi:type="dcterms:W3CDTF">2015-04-08T16:53:47Z</dcterms:modified>
</cp:coreProperties>
</file>